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handoutMasterIdLst>
    <p:handoutMasterId r:id="rId27"/>
  </p:handoutMasterIdLst>
  <p:sldIdLst>
    <p:sldId id="256" r:id="rId2"/>
    <p:sldId id="257" r:id="rId3"/>
    <p:sldId id="258" r:id="rId4"/>
    <p:sldId id="259" r:id="rId5"/>
    <p:sldId id="260" r:id="rId6"/>
    <p:sldId id="261" r:id="rId7"/>
    <p:sldId id="262" r:id="rId8"/>
    <p:sldId id="263" r:id="rId9"/>
    <p:sldId id="266" r:id="rId10"/>
    <p:sldId id="279" r:id="rId11"/>
    <p:sldId id="269" r:id="rId12"/>
    <p:sldId id="264" r:id="rId13"/>
    <p:sldId id="270" r:id="rId14"/>
    <p:sldId id="268" r:id="rId15"/>
    <p:sldId id="277" r:id="rId16"/>
    <p:sldId id="278" r:id="rId17"/>
    <p:sldId id="271" r:id="rId18"/>
    <p:sldId id="272" r:id="rId19"/>
    <p:sldId id="273" r:id="rId20"/>
    <p:sldId id="274" r:id="rId21"/>
    <p:sldId id="275" r:id="rId22"/>
    <p:sldId id="280" r:id="rId23"/>
    <p:sldId id="276" r:id="rId24"/>
    <p:sldId id="281" r:id="rId25"/>
  </p:sldIdLst>
  <p:sldSz cx="9144000" cy="6858000" type="screen4x3"/>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olschke" initials="w" lastIdx="4" clrIdx="0">
    <p:extLst>
      <p:ext uri="{19B8F6BF-5375-455C-9EA6-DF929625EA0E}">
        <p15:presenceInfo xmlns:p15="http://schemas.microsoft.com/office/powerpoint/2012/main" userId="wolschke" providerId="None"/>
      </p:ext>
    </p:extLst>
  </p:cmAuthor>
  <p:cmAuthor id="2" name="Christian Wolschke" initials="CW" lastIdx="3" clrIdx="1">
    <p:extLst>
      <p:ext uri="{19B8F6BF-5375-455C-9EA6-DF929625EA0E}">
        <p15:presenceInfo xmlns:p15="http://schemas.microsoft.com/office/powerpoint/2012/main" userId="1cce3a5e4c5f2bf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a:srgbClr val="D0D8E8"/>
    <a:srgbClr val="FFFF00"/>
    <a:srgbClr val="FF0000"/>
    <a:srgbClr val="FFCC66"/>
    <a:srgbClr val="604A7B"/>
    <a:srgbClr val="FF7C80"/>
    <a:srgbClr val="0000FF"/>
    <a:srgbClr val="0000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619" autoAdjust="0"/>
    <p:restoredTop sz="78261" autoAdjust="0"/>
  </p:normalViewPr>
  <p:slideViewPr>
    <p:cSldViewPr>
      <p:cViewPr varScale="1">
        <p:scale>
          <a:sx n="88" d="100"/>
          <a:sy n="88" d="100"/>
        </p:scale>
        <p:origin x="1176" y="84"/>
      </p:cViewPr>
      <p:guideLst>
        <p:guide orient="horz" pos="2160"/>
        <p:guide pos="2880"/>
      </p:guideLst>
    </p:cSldViewPr>
  </p:slideViewPr>
  <p:notesTextViewPr>
    <p:cViewPr>
      <p:scale>
        <a:sx n="1" d="1"/>
        <a:sy n="1" d="1"/>
      </p:scale>
      <p:origin x="0" y="0"/>
    </p:cViewPr>
  </p:notesTextViewPr>
  <p:notesViewPr>
    <p:cSldViewPr>
      <p:cViewPr varScale="1">
        <p:scale>
          <a:sx n="93" d="100"/>
          <a:sy n="93" d="100"/>
        </p:scale>
        <p:origin x="274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2" y="1"/>
            <a:ext cx="2972547" cy="497928"/>
          </a:xfrm>
          <a:prstGeom prst="rect">
            <a:avLst/>
          </a:prstGeom>
        </p:spPr>
        <p:txBody>
          <a:bodyPr vert="horz" lIns="92033" tIns="46016" rIns="92033" bIns="46016" rtlCol="0"/>
          <a:lstStyle>
            <a:lvl1pPr algn="l">
              <a:defRPr sz="1200"/>
            </a:lvl1pPr>
          </a:lstStyle>
          <a:p>
            <a:endParaRPr lang="en-US"/>
          </a:p>
        </p:txBody>
      </p:sp>
      <p:sp>
        <p:nvSpPr>
          <p:cNvPr id="3" name="Datumsplatzhalter 2"/>
          <p:cNvSpPr>
            <a:spLocks noGrp="1"/>
          </p:cNvSpPr>
          <p:nvPr>
            <p:ph type="dt" sz="quarter" idx="1"/>
          </p:nvPr>
        </p:nvSpPr>
        <p:spPr>
          <a:xfrm>
            <a:off x="3883854" y="1"/>
            <a:ext cx="2972547" cy="497928"/>
          </a:xfrm>
          <a:prstGeom prst="rect">
            <a:avLst/>
          </a:prstGeom>
        </p:spPr>
        <p:txBody>
          <a:bodyPr vert="horz" lIns="92033" tIns="46016" rIns="92033" bIns="46016" rtlCol="0"/>
          <a:lstStyle>
            <a:lvl1pPr algn="r">
              <a:defRPr sz="1200"/>
            </a:lvl1pPr>
          </a:lstStyle>
          <a:p>
            <a:fld id="{4A141534-6571-415C-B4FF-7CC487D6A121}" type="datetimeFigureOut">
              <a:rPr lang="en-US" smtClean="0"/>
              <a:t>4/18/2016</a:t>
            </a:fld>
            <a:endParaRPr lang="en-US"/>
          </a:p>
        </p:txBody>
      </p:sp>
      <p:sp>
        <p:nvSpPr>
          <p:cNvPr id="4" name="Fußzeilenplatzhalter 3"/>
          <p:cNvSpPr>
            <a:spLocks noGrp="1"/>
          </p:cNvSpPr>
          <p:nvPr>
            <p:ph type="ftr" sz="quarter" idx="2"/>
          </p:nvPr>
        </p:nvSpPr>
        <p:spPr>
          <a:xfrm>
            <a:off x="2" y="9428711"/>
            <a:ext cx="2972547" cy="497928"/>
          </a:xfrm>
          <a:prstGeom prst="rect">
            <a:avLst/>
          </a:prstGeom>
        </p:spPr>
        <p:txBody>
          <a:bodyPr vert="horz" lIns="92033" tIns="46016" rIns="92033" bIns="46016" rtlCol="0" anchor="b"/>
          <a:lstStyle>
            <a:lvl1pPr algn="l">
              <a:defRPr sz="1200"/>
            </a:lvl1pPr>
          </a:lstStyle>
          <a:p>
            <a:endParaRPr lang="en-US"/>
          </a:p>
        </p:txBody>
      </p:sp>
      <p:sp>
        <p:nvSpPr>
          <p:cNvPr id="5" name="Foliennummernplatzhalter 4"/>
          <p:cNvSpPr>
            <a:spLocks noGrp="1"/>
          </p:cNvSpPr>
          <p:nvPr>
            <p:ph type="sldNum" sz="quarter" idx="3"/>
          </p:nvPr>
        </p:nvSpPr>
        <p:spPr>
          <a:xfrm>
            <a:off x="3883854" y="9428711"/>
            <a:ext cx="2972547" cy="497928"/>
          </a:xfrm>
          <a:prstGeom prst="rect">
            <a:avLst/>
          </a:prstGeom>
        </p:spPr>
        <p:txBody>
          <a:bodyPr vert="horz" lIns="92033" tIns="46016" rIns="92033" bIns="46016" rtlCol="0" anchor="b"/>
          <a:lstStyle>
            <a:lvl1pPr algn="r">
              <a:defRPr sz="1200"/>
            </a:lvl1pPr>
          </a:lstStyle>
          <a:p>
            <a:fld id="{D811BD16-7652-42E1-B6EE-BF424EEBB5B0}" type="slidenum">
              <a:rPr lang="en-US" smtClean="0"/>
              <a:t>‹Nr.›</a:t>
            </a:fld>
            <a:endParaRPr lang="en-US"/>
          </a:p>
        </p:txBody>
      </p:sp>
    </p:spTree>
    <p:extLst>
      <p:ext uri="{BB962C8B-B14F-4D97-AF65-F5344CB8AC3E}">
        <p14:creationId xmlns:p14="http://schemas.microsoft.com/office/powerpoint/2010/main" val="1214198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71800" cy="496332"/>
          </a:xfrm>
          <a:prstGeom prst="rect">
            <a:avLst/>
          </a:prstGeom>
        </p:spPr>
        <p:txBody>
          <a:bodyPr vert="horz" lIns="95881" tIns="47940" rIns="95881" bIns="47940" rtlCol="0"/>
          <a:lstStyle>
            <a:lvl1pPr algn="l">
              <a:defRPr sz="1300"/>
            </a:lvl1pPr>
          </a:lstStyle>
          <a:p>
            <a:endParaRPr lang="en-US"/>
          </a:p>
        </p:txBody>
      </p:sp>
      <p:sp>
        <p:nvSpPr>
          <p:cNvPr id="3" name="Date Placeholder 2"/>
          <p:cNvSpPr>
            <a:spLocks noGrp="1"/>
          </p:cNvSpPr>
          <p:nvPr>
            <p:ph type="dt" idx="1"/>
          </p:nvPr>
        </p:nvSpPr>
        <p:spPr>
          <a:xfrm>
            <a:off x="3884615" y="2"/>
            <a:ext cx="2971800" cy="496332"/>
          </a:xfrm>
          <a:prstGeom prst="rect">
            <a:avLst/>
          </a:prstGeom>
        </p:spPr>
        <p:txBody>
          <a:bodyPr vert="horz" lIns="95881" tIns="47940" rIns="95881" bIns="47940" rtlCol="0"/>
          <a:lstStyle>
            <a:lvl1pPr algn="r">
              <a:defRPr sz="1300"/>
            </a:lvl1pPr>
          </a:lstStyle>
          <a:p>
            <a:fld id="{4AB345E2-FA0D-44CE-A4C2-6C884CA21F1F}" type="datetimeFigureOut">
              <a:rPr lang="en-US" smtClean="0"/>
              <a:t>4/18/2016</a:t>
            </a:fld>
            <a:endParaRPr lang="en-US"/>
          </a:p>
        </p:txBody>
      </p:sp>
      <p:sp>
        <p:nvSpPr>
          <p:cNvPr id="4" name="Slide Image Placeholder 3"/>
          <p:cNvSpPr>
            <a:spLocks noGrp="1" noRot="1" noChangeAspect="1"/>
          </p:cNvSpPr>
          <p:nvPr>
            <p:ph type="sldImg" idx="2"/>
          </p:nvPr>
        </p:nvSpPr>
        <p:spPr>
          <a:xfrm>
            <a:off x="947738" y="744538"/>
            <a:ext cx="4962525" cy="3722687"/>
          </a:xfrm>
          <a:prstGeom prst="rect">
            <a:avLst/>
          </a:prstGeom>
          <a:noFill/>
          <a:ln w="12700">
            <a:solidFill>
              <a:prstClr val="black"/>
            </a:solidFill>
          </a:ln>
        </p:spPr>
        <p:txBody>
          <a:bodyPr vert="horz" lIns="95881" tIns="47940" rIns="95881" bIns="47940" rtlCol="0" anchor="ctr"/>
          <a:lstStyle/>
          <a:p>
            <a:endParaRPr lang="en-US"/>
          </a:p>
        </p:txBody>
      </p:sp>
      <p:sp>
        <p:nvSpPr>
          <p:cNvPr id="5" name="Notes Placeholder 4"/>
          <p:cNvSpPr>
            <a:spLocks noGrp="1"/>
          </p:cNvSpPr>
          <p:nvPr>
            <p:ph type="body" sz="quarter" idx="3"/>
          </p:nvPr>
        </p:nvSpPr>
        <p:spPr>
          <a:xfrm>
            <a:off x="685801" y="4715154"/>
            <a:ext cx="5486400" cy="4466989"/>
          </a:xfrm>
          <a:prstGeom prst="rect">
            <a:avLst/>
          </a:prstGeom>
        </p:spPr>
        <p:txBody>
          <a:bodyPr vert="horz" lIns="95881" tIns="47940" rIns="95881" bIns="4794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4"/>
            <a:ext cx="2971800" cy="496332"/>
          </a:xfrm>
          <a:prstGeom prst="rect">
            <a:avLst/>
          </a:prstGeom>
        </p:spPr>
        <p:txBody>
          <a:bodyPr vert="horz" lIns="95881" tIns="47940" rIns="95881" bIns="47940" rtlCol="0" anchor="b"/>
          <a:lstStyle>
            <a:lvl1pPr algn="l">
              <a:defRPr sz="1300"/>
            </a:lvl1pPr>
          </a:lstStyle>
          <a:p>
            <a:endParaRPr lang="en-US"/>
          </a:p>
        </p:txBody>
      </p:sp>
      <p:sp>
        <p:nvSpPr>
          <p:cNvPr id="7" name="Slide Number Placeholder 6"/>
          <p:cNvSpPr>
            <a:spLocks noGrp="1"/>
          </p:cNvSpPr>
          <p:nvPr>
            <p:ph type="sldNum" sz="quarter" idx="5"/>
          </p:nvPr>
        </p:nvSpPr>
        <p:spPr>
          <a:xfrm>
            <a:off x="3884615" y="9428584"/>
            <a:ext cx="2971800" cy="496332"/>
          </a:xfrm>
          <a:prstGeom prst="rect">
            <a:avLst/>
          </a:prstGeom>
        </p:spPr>
        <p:txBody>
          <a:bodyPr vert="horz" lIns="95881" tIns="47940" rIns="95881" bIns="47940" rtlCol="0" anchor="b"/>
          <a:lstStyle>
            <a:lvl1pPr algn="r">
              <a:defRPr sz="1300"/>
            </a:lvl1pPr>
          </a:lstStyle>
          <a:p>
            <a:fld id="{540244C2-4031-4C6B-9CF3-CFAEED4DBE02}" type="slidenum">
              <a:rPr lang="en-US" smtClean="0"/>
              <a:t>‹Nr.›</a:t>
            </a:fld>
            <a:endParaRPr lang="en-US"/>
          </a:p>
        </p:txBody>
      </p:sp>
    </p:spTree>
    <p:extLst>
      <p:ext uri="{BB962C8B-B14F-4D97-AF65-F5344CB8AC3E}">
        <p14:creationId xmlns:p14="http://schemas.microsoft.com/office/powerpoint/2010/main" val="639056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1</a:t>
            </a:fld>
            <a:endParaRPr lang="en-US"/>
          </a:p>
        </p:txBody>
      </p:sp>
    </p:spTree>
    <p:extLst>
      <p:ext uri="{BB962C8B-B14F-4D97-AF65-F5344CB8AC3E}">
        <p14:creationId xmlns:p14="http://schemas.microsoft.com/office/powerpoint/2010/main" val="562339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15</a:t>
            </a:fld>
            <a:endParaRPr lang="en-US"/>
          </a:p>
        </p:txBody>
      </p:sp>
    </p:spTree>
    <p:extLst>
      <p:ext uri="{BB962C8B-B14F-4D97-AF65-F5344CB8AC3E}">
        <p14:creationId xmlns:p14="http://schemas.microsoft.com/office/powerpoint/2010/main" val="2608170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16</a:t>
            </a:fld>
            <a:endParaRPr lang="en-US"/>
          </a:p>
        </p:txBody>
      </p:sp>
    </p:spTree>
    <p:extLst>
      <p:ext uri="{BB962C8B-B14F-4D97-AF65-F5344CB8AC3E}">
        <p14:creationId xmlns:p14="http://schemas.microsoft.com/office/powerpoint/2010/main" val="616090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17</a:t>
            </a:fld>
            <a:endParaRPr lang="en-US"/>
          </a:p>
        </p:txBody>
      </p:sp>
    </p:spTree>
    <p:extLst>
      <p:ext uri="{BB962C8B-B14F-4D97-AF65-F5344CB8AC3E}">
        <p14:creationId xmlns:p14="http://schemas.microsoft.com/office/powerpoint/2010/main" val="2018515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21</a:t>
            </a:fld>
            <a:endParaRPr lang="en-US"/>
          </a:p>
        </p:txBody>
      </p:sp>
    </p:spTree>
    <p:extLst>
      <p:ext uri="{BB962C8B-B14F-4D97-AF65-F5344CB8AC3E}">
        <p14:creationId xmlns:p14="http://schemas.microsoft.com/office/powerpoint/2010/main" val="1659611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2</a:t>
            </a:fld>
            <a:endParaRPr lang="en-US"/>
          </a:p>
        </p:txBody>
      </p:sp>
    </p:spTree>
    <p:extLst>
      <p:ext uri="{BB962C8B-B14F-4D97-AF65-F5344CB8AC3E}">
        <p14:creationId xmlns:p14="http://schemas.microsoft.com/office/powerpoint/2010/main" val="3486904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6</a:t>
            </a:fld>
            <a:endParaRPr lang="en-US"/>
          </a:p>
        </p:txBody>
      </p:sp>
    </p:spTree>
    <p:extLst>
      <p:ext uri="{BB962C8B-B14F-4D97-AF65-F5344CB8AC3E}">
        <p14:creationId xmlns:p14="http://schemas.microsoft.com/office/powerpoint/2010/main" val="3932712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540244C2-4031-4C6B-9CF3-CFAEED4DBE02}" type="slidenum">
              <a:rPr lang="en-US" smtClean="0"/>
              <a:t>8</a:t>
            </a:fld>
            <a:endParaRPr lang="en-US"/>
          </a:p>
        </p:txBody>
      </p:sp>
    </p:spTree>
    <p:extLst>
      <p:ext uri="{BB962C8B-B14F-4D97-AF65-F5344CB8AC3E}">
        <p14:creationId xmlns:p14="http://schemas.microsoft.com/office/powerpoint/2010/main" val="3778513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540244C2-4031-4C6B-9CF3-CFAEED4DBE02}" type="slidenum">
              <a:rPr lang="en-US" smtClean="0"/>
              <a:t>9</a:t>
            </a:fld>
            <a:endParaRPr lang="en-US"/>
          </a:p>
        </p:txBody>
      </p:sp>
    </p:spTree>
    <p:extLst>
      <p:ext uri="{BB962C8B-B14F-4D97-AF65-F5344CB8AC3E}">
        <p14:creationId xmlns:p14="http://schemas.microsoft.com/office/powerpoint/2010/main" val="541653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540244C2-4031-4C6B-9CF3-CFAEED4DBE02}" type="slidenum">
              <a:rPr lang="en-US" smtClean="0"/>
              <a:t>10</a:t>
            </a:fld>
            <a:endParaRPr lang="en-US"/>
          </a:p>
        </p:txBody>
      </p:sp>
    </p:spTree>
    <p:extLst>
      <p:ext uri="{BB962C8B-B14F-4D97-AF65-F5344CB8AC3E}">
        <p14:creationId xmlns:p14="http://schemas.microsoft.com/office/powerpoint/2010/main" val="1745234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11</a:t>
            </a:fld>
            <a:endParaRPr lang="en-US"/>
          </a:p>
        </p:txBody>
      </p:sp>
    </p:spTree>
    <p:extLst>
      <p:ext uri="{BB962C8B-B14F-4D97-AF65-F5344CB8AC3E}">
        <p14:creationId xmlns:p14="http://schemas.microsoft.com/office/powerpoint/2010/main" val="1291705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12</a:t>
            </a:fld>
            <a:endParaRPr lang="en-US"/>
          </a:p>
        </p:txBody>
      </p:sp>
    </p:spTree>
    <p:extLst>
      <p:ext uri="{BB962C8B-B14F-4D97-AF65-F5344CB8AC3E}">
        <p14:creationId xmlns:p14="http://schemas.microsoft.com/office/powerpoint/2010/main" val="58565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40244C2-4031-4C6B-9CF3-CFAEED4DBE02}" type="slidenum">
              <a:rPr lang="en-US" smtClean="0"/>
              <a:t>14</a:t>
            </a:fld>
            <a:endParaRPr lang="en-US"/>
          </a:p>
        </p:txBody>
      </p:sp>
    </p:spTree>
    <p:extLst>
      <p:ext uri="{BB962C8B-B14F-4D97-AF65-F5344CB8AC3E}">
        <p14:creationId xmlns:p14="http://schemas.microsoft.com/office/powerpoint/2010/main" val="2270282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sp>
        <p:nvSpPr>
          <p:cNvPr id="3" name="Untertitel 2"/>
          <p:cNvSpPr>
            <a:spLocks noGrp="1"/>
          </p:cNvSpPr>
          <p:nvPr>
            <p:ph type="subTitle" idx="1" hasCustomPrompt="1"/>
          </p:nvPr>
        </p:nvSpPr>
        <p:spPr>
          <a:xfrm>
            <a:off x="755576" y="4725144"/>
            <a:ext cx="7704856" cy="913656"/>
          </a:xfrm>
        </p:spPr>
        <p:txBody>
          <a:bodyPr/>
          <a:lstStyle>
            <a:lvl1pPr marL="0" indent="0" algn="l">
              <a:buNone/>
              <a:defRPr b="1" baseline="0">
                <a:solidFill>
                  <a:schemeClr val="accent4">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Chapter 1 - Click to add Chapter title</a:t>
            </a:r>
            <a:endParaRPr lang="en-US" noProof="0" dirty="0"/>
          </a:p>
        </p:txBody>
      </p:sp>
      <p:sp>
        <p:nvSpPr>
          <p:cNvPr id="7" name="Title 6"/>
          <p:cNvSpPr>
            <a:spLocks noGrp="1"/>
          </p:cNvSpPr>
          <p:nvPr>
            <p:ph type="title"/>
          </p:nvPr>
        </p:nvSpPr>
        <p:spPr>
          <a:xfrm>
            <a:off x="2201863" y="260349"/>
            <a:ext cx="4656685" cy="571353"/>
          </a:xfrm>
          <a:prstGeom prst="rect">
            <a:avLst/>
          </a:prstGeom>
        </p:spPr>
        <p:txBody>
          <a:bodyPr/>
          <a:lstStyle/>
          <a:p>
            <a:r>
              <a:rPr lang="en-US" smtClean="0"/>
              <a:t>Click to edit Master title style</a:t>
            </a:r>
            <a:endParaRPr lang="en-US"/>
          </a:p>
        </p:txBody>
      </p:sp>
      <p:sp>
        <p:nvSpPr>
          <p:cNvPr id="12" name="Title 1"/>
          <p:cNvSpPr txBox="1">
            <a:spLocks/>
          </p:cNvSpPr>
          <p:nvPr/>
        </p:nvSpPr>
        <p:spPr bwMode="auto">
          <a:xfrm>
            <a:off x="685800" y="1196752"/>
            <a:ext cx="7772400" cy="2952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457200" rtl="0" eaLnBrk="1" fontAlgn="base" hangingPunct="1">
              <a:spcBef>
                <a:spcPct val="0"/>
              </a:spcBef>
              <a:spcAft>
                <a:spcPct val="0"/>
              </a:spcAft>
              <a:defRPr sz="2800" b="1" kern="1200">
                <a:solidFill>
                  <a:schemeClr val="bg1"/>
                </a:solidFill>
                <a:latin typeface="Verdana"/>
                <a:ea typeface="ＭＳ Ｐゴシック" charset="-128"/>
                <a:cs typeface="Verdana"/>
              </a:defRPr>
            </a:lvl1pPr>
            <a:lvl2pPr algn="ctr" defTabSz="457200" rtl="0" eaLnBrk="1" fontAlgn="base" hangingPunct="1">
              <a:spcBef>
                <a:spcPct val="0"/>
              </a:spcBef>
              <a:spcAft>
                <a:spcPct val="0"/>
              </a:spcAft>
              <a:defRPr sz="2800" b="1">
                <a:solidFill>
                  <a:schemeClr val="bg1"/>
                </a:solidFill>
                <a:latin typeface="Verdana" charset="0"/>
                <a:ea typeface="ＭＳ Ｐゴシック" charset="-128"/>
                <a:cs typeface="Verdana" charset="0"/>
              </a:defRPr>
            </a:lvl2pPr>
            <a:lvl3pPr algn="ctr" defTabSz="457200" rtl="0" eaLnBrk="1" fontAlgn="base" hangingPunct="1">
              <a:spcBef>
                <a:spcPct val="0"/>
              </a:spcBef>
              <a:spcAft>
                <a:spcPct val="0"/>
              </a:spcAft>
              <a:defRPr sz="2800" b="1">
                <a:solidFill>
                  <a:schemeClr val="bg1"/>
                </a:solidFill>
                <a:latin typeface="Verdana" charset="0"/>
                <a:ea typeface="ＭＳ Ｐゴシック" charset="-128"/>
                <a:cs typeface="Verdana" charset="0"/>
              </a:defRPr>
            </a:lvl3pPr>
            <a:lvl4pPr algn="ctr" defTabSz="457200" rtl="0" eaLnBrk="1" fontAlgn="base" hangingPunct="1">
              <a:spcBef>
                <a:spcPct val="0"/>
              </a:spcBef>
              <a:spcAft>
                <a:spcPct val="0"/>
              </a:spcAft>
              <a:defRPr sz="2800" b="1">
                <a:solidFill>
                  <a:schemeClr val="bg1"/>
                </a:solidFill>
                <a:latin typeface="Verdana" charset="0"/>
                <a:ea typeface="ＭＳ Ｐゴシック" charset="-128"/>
                <a:cs typeface="Verdana" charset="0"/>
              </a:defRPr>
            </a:lvl4pPr>
            <a:lvl5pPr algn="ctr" defTabSz="457200" rtl="0" eaLnBrk="1" fontAlgn="base" hangingPunct="1">
              <a:spcBef>
                <a:spcPct val="0"/>
              </a:spcBef>
              <a:spcAft>
                <a:spcPct val="0"/>
              </a:spcAft>
              <a:defRPr sz="2800" b="1">
                <a:solidFill>
                  <a:schemeClr val="bg1"/>
                </a:solidFill>
                <a:latin typeface="Verdana" charset="0"/>
                <a:ea typeface="ＭＳ Ｐゴシック" charset="-128"/>
                <a:cs typeface="Verdana" charset="0"/>
              </a:defRPr>
            </a:lvl5pPr>
            <a:lvl6pPr marL="457200" algn="l" defTabSz="457200" rtl="0" eaLnBrk="1" fontAlgn="base" hangingPunct="1">
              <a:spcBef>
                <a:spcPct val="0"/>
              </a:spcBef>
              <a:spcAft>
                <a:spcPct val="0"/>
              </a:spcAft>
              <a:defRPr sz="2800" b="1">
                <a:solidFill>
                  <a:srgbClr val="254F9E"/>
                </a:solidFill>
                <a:latin typeface="Verdana" charset="0"/>
                <a:ea typeface="ＭＳ Ｐゴシック" charset="-128"/>
              </a:defRPr>
            </a:lvl6pPr>
            <a:lvl7pPr marL="914400" algn="l" defTabSz="457200" rtl="0" eaLnBrk="1" fontAlgn="base" hangingPunct="1">
              <a:spcBef>
                <a:spcPct val="0"/>
              </a:spcBef>
              <a:spcAft>
                <a:spcPct val="0"/>
              </a:spcAft>
              <a:defRPr sz="2800" b="1">
                <a:solidFill>
                  <a:srgbClr val="254F9E"/>
                </a:solidFill>
                <a:latin typeface="Verdana" charset="0"/>
                <a:ea typeface="ＭＳ Ｐゴシック" charset="-128"/>
              </a:defRPr>
            </a:lvl7pPr>
            <a:lvl8pPr marL="1371600" algn="l" defTabSz="457200" rtl="0" eaLnBrk="1" fontAlgn="base" hangingPunct="1">
              <a:spcBef>
                <a:spcPct val="0"/>
              </a:spcBef>
              <a:spcAft>
                <a:spcPct val="0"/>
              </a:spcAft>
              <a:defRPr sz="2800" b="1">
                <a:solidFill>
                  <a:srgbClr val="254F9E"/>
                </a:solidFill>
                <a:latin typeface="Verdana" charset="0"/>
                <a:ea typeface="ＭＳ Ｐゴシック" charset="-128"/>
              </a:defRPr>
            </a:lvl8pPr>
            <a:lvl9pPr marL="1828800" algn="l" defTabSz="457200" rtl="0" eaLnBrk="1" fontAlgn="base" hangingPunct="1">
              <a:spcBef>
                <a:spcPct val="0"/>
              </a:spcBef>
              <a:spcAft>
                <a:spcPct val="0"/>
              </a:spcAft>
              <a:defRPr sz="2800" b="1">
                <a:solidFill>
                  <a:srgbClr val="254F9E"/>
                </a:solidFill>
                <a:latin typeface="Verdana" charset="0"/>
                <a:ea typeface="ＭＳ Ｐゴシック" charset="-128"/>
              </a:defRPr>
            </a:lvl9pPr>
          </a:lstStyle>
          <a:p>
            <a:r>
              <a:rPr lang="en-US" sz="1400" dirty="0" smtClean="0">
                <a:solidFill>
                  <a:schemeClr val="accent4">
                    <a:lumMod val="50000"/>
                  </a:schemeClr>
                </a:solidFill>
              </a:rPr>
              <a:t>Project</a:t>
            </a:r>
          </a:p>
          <a:p>
            <a:endParaRPr lang="en-US" sz="2000" dirty="0" smtClean="0">
              <a:solidFill>
                <a:schemeClr val="accent4">
                  <a:lumMod val="50000"/>
                </a:schemeClr>
              </a:solidFill>
            </a:endParaRPr>
          </a:p>
          <a:p>
            <a:r>
              <a:rPr lang="en-US" sz="2000" dirty="0" err="1" smtClean="0">
                <a:solidFill>
                  <a:schemeClr val="accent4">
                    <a:lumMod val="50000"/>
                  </a:schemeClr>
                </a:solidFill>
              </a:rPr>
              <a:t>Grundlagen</a:t>
            </a:r>
            <a:r>
              <a:rPr lang="en-US" sz="2000" baseline="0" dirty="0" smtClean="0">
                <a:solidFill>
                  <a:schemeClr val="accent4">
                    <a:lumMod val="50000"/>
                  </a:schemeClr>
                </a:solidFill>
              </a:rPr>
              <a:t> des Software Engineering</a:t>
            </a:r>
          </a:p>
          <a:p>
            <a:r>
              <a:rPr lang="en-US" sz="2000" baseline="0" dirty="0" smtClean="0">
                <a:solidFill>
                  <a:schemeClr val="accent4">
                    <a:lumMod val="50000"/>
                  </a:schemeClr>
                </a:solidFill>
              </a:rPr>
              <a:t>Fundamentals of Software Engineering</a:t>
            </a:r>
          </a:p>
          <a:p>
            <a:endParaRPr lang="en-US" sz="2000" baseline="0" dirty="0" smtClean="0">
              <a:solidFill>
                <a:schemeClr val="accent4">
                  <a:lumMod val="50000"/>
                </a:schemeClr>
              </a:solidFill>
            </a:endParaRPr>
          </a:p>
          <a:p>
            <a:r>
              <a:rPr lang="en-US" sz="1200" dirty="0" smtClean="0">
                <a:solidFill>
                  <a:schemeClr val="accent4">
                    <a:lumMod val="50000"/>
                  </a:schemeClr>
                </a:solidFill>
              </a:rPr>
              <a:t>Prof. Dr. Dr. </a:t>
            </a:r>
            <a:r>
              <a:rPr lang="en-US" sz="1200" dirty="0" err="1" smtClean="0">
                <a:solidFill>
                  <a:schemeClr val="accent4">
                    <a:lumMod val="50000"/>
                  </a:schemeClr>
                </a:solidFill>
              </a:rPr>
              <a:t>h.c</a:t>
            </a:r>
            <a:r>
              <a:rPr lang="en-US" sz="1200" dirty="0" smtClean="0">
                <a:solidFill>
                  <a:schemeClr val="accent4">
                    <a:lumMod val="50000"/>
                  </a:schemeClr>
                </a:solidFill>
              </a:rPr>
              <a:t>. Dieter Rombach</a:t>
            </a:r>
            <a:br>
              <a:rPr lang="en-US" sz="1200" dirty="0" smtClean="0">
                <a:solidFill>
                  <a:schemeClr val="accent4">
                    <a:lumMod val="50000"/>
                  </a:schemeClr>
                </a:solidFill>
              </a:rPr>
            </a:br>
            <a:r>
              <a:rPr lang="en-US" sz="1200" dirty="0" smtClean="0">
                <a:solidFill>
                  <a:schemeClr val="accent4">
                    <a:lumMod val="50000"/>
                  </a:schemeClr>
                </a:solidFill>
              </a:rPr>
              <a:t/>
            </a:r>
            <a:br>
              <a:rPr lang="en-US" sz="1200" dirty="0" smtClean="0">
                <a:solidFill>
                  <a:schemeClr val="accent4">
                    <a:lumMod val="50000"/>
                  </a:schemeClr>
                </a:solidFill>
              </a:rPr>
            </a:br>
            <a:r>
              <a:rPr lang="en-US" sz="1200" dirty="0" smtClean="0">
                <a:solidFill>
                  <a:schemeClr val="accent4">
                    <a:lumMod val="50000"/>
                  </a:schemeClr>
                </a:solidFill>
              </a:rPr>
              <a:t>SS 2016</a:t>
            </a:r>
            <a:br>
              <a:rPr lang="en-US" sz="1200" dirty="0" smtClean="0">
                <a:solidFill>
                  <a:schemeClr val="accent4">
                    <a:lumMod val="50000"/>
                  </a:schemeClr>
                </a:solidFill>
              </a:rPr>
            </a:br>
            <a:endParaRPr lang="en-US" sz="1200" dirty="0" smtClean="0">
              <a:solidFill>
                <a:schemeClr val="accent4">
                  <a:lumMod val="50000"/>
                </a:schemeClr>
              </a:solidFill>
            </a:endParaRPr>
          </a:p>
          <a:p>
            <a:endParaRPr lang="en-US" sz="2400" dirty="0">
              <a:solidFill>
                <a:schemeClr val="tx2"/>
              </a:solidFill>
            </a:endParaRPr>
          </a:p>
        </p:txBody>
      </p:sp>
    </p:spTree>
    <p:extLst>
      <p:ext uri="{BB962C8B-B14F-4D97-AF65-F5344CB8AC3E}">
        <p14:creationId xmlns:p14="http://schemas.microsoft.com/office/powerpoint/2010/main" val="392050319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2201863" y="260350"/>
            <a:ext cx="4890417" cy="648370"/>
          </a:xfrm>
          <a:prstGeom prst="rect">
            <a:avLst/>
          </a:prstGeom>
        </p:spPr>
        <p:txBody>
          <a:bodyPr/>
          <a:lstStyle/>
          <a:p>
            <a:r>
              <a:rPr lang="en-US" smtClean="0"/>
              <a:t>Click to edit Master title style</a:t>
            </a:r>
            <a:endParaRPr lang="de-DE" dirty="0"/>
          </a:p>
        </p:txBody>
      </p:sp>
      <p:sp>
        <p:nvSpPr>
          <p:cNvPr id="3" name="Inhaltsplatzhalter 2"/>
          <p:cNvSpPr>
            <a:spLocks noGrp="1"/>
          </p:cNvSpPr>
          <p:nvPr>
            <p:ph idx="1" hasCustomPrompt="1"/>
          </p:nvPr>
        </p:nvSpPr>
        <p:spPr/>
        <p:txBody>
          <a:bodyPr/>
          <a:lstStyle/>
          <a:p>
            <a:pPr lvl="0"/>
            <a:r>
              <a:rPr lang="en-US" noProof="0" dirty="0" smtClean="0"/>
              <a:t>Text 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a:p>
            <a:pPr lvl="5"/>
            <a:r>
              <a:rPr lang="en-US" noProof="0" dirty="0" smtClean="0"/>
              <a:t>Sixth level</a:t>
            </a:r>
          </a:p>
        </p:txBody>
      </p:sp>
    </p:spTree>
    <p:extLst>
      <p:ext uri="{BB962C8B-B14F-4D97-AF65-F5344CB8AC3E}">
        <p14:creationId xmlns:p14="http://schemas.microsoft.com/office/powerpoint/2010/main" val="20763697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wmf"/><Relationship Id="rId5" Type="http://schemas.openxmlformats.org/officeDocument/2006/relationships/image" Target="../media/image2.emf"/><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31" name="Textplatzhalter 2"/>
          <p:cNvSpPr>
            <a:spLocks noGrp="1"/>
          </p:cNvSpPr>
          <p:nvPr>
            <p:ph type="body" idx="1"/>
          </p:nvPr>
        </p:nvSpPr>
        <p:spPr bwMode="auto">
          <a:xfrm>
            <a:off x="1828800" y="1125538"/>
            <a:ext cx="6858000" cy="519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noProof="0" dirty="0" smtClean="0"/>
              <a:t>Text 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a:p>
            <a:pPr lvl="5"/>
            <a:r>
              <a:rPr lang="en-US" noProof="0" dirty="0" smtClean="0"/>
              <a:t>Sixth level</a:t>
            </a:r>
          </a:p>
        </p:txBody>
      </p:sp>
      <p:sp>
        <p:nvSpPr>
          <p:cNvPr id="39" name="Titelplatzhalter 1"/>
          <p:cNvSpPr>
            <a:spLocks noGrp="1"/>
          </p:cNvSpPr>
          <p:nvPr>
            <p:ph type="title"/>
          </p:nvPr>
        </p:nvSpPr>
        <p:spPr bwMode="auto">
          <a:xfrm>
            <a:off x="2201863" y="260350"/>
            <a:ext cx="4818409" cy="432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smtClean="0"/>
              <a:t>Mastertitelformat</a:t>
            </a:r>
          </a:p>
        </p:txBody>
      </p:sp>
      <p:pic>
        <p:nvPicPr>
          <p:cNvPr id="19" name="Bild 8"/>
          <p:cNvPicPr>
            <a:picLocks noChangeAspect="1"/>
          </p:cNvPicPr>
          <p:nvPr userDrawn="1"/>
        </p:nvPicPr>
        <p:blipFill>
          <a:blip r:embed="rId4"/>
          <a:stretch>
            <a:fillRect/>
          </a:stretch>
        </p:blipFill>
        <p:spPr>
          <a:xfrm>
            <a:off x="7100754" y="235572"/>
            <a:ext cx="2043246" cy="577439"/>
          </a:xfrm>
          <a:prstGeom prst="rect">
            <a:avLst/>
          </a:prstGeom>
        </p:spPr>
      </p:pic>
      <p:pic>
        <p:nvPicPr>
          <p:cNvPr id="25" name="Bild 11"/>
          <p:cNvPicPr>
            <a:picLocks noChangeAspect="1"/>
          </p:cNvPicPr>
          <p:nvPr userDrawn="1"/>
        </p:nvPicPr>
        <p:blipFill>
          <a:blip r:embed="rId5"/>
          <a:stretch>
            <a:fillRect/>
          </a:stretch>
        </p:blipFill>
        <p:spPr>
          <a:xfrm>
            <a:off x="-1" y="235572"/>
            <a:ext cx="1998827" cy="577439"/>
          </a:xfrm>
          <a:prstGeom prst="rect">
            <a:avLst/>
          </a:prstGeom>
        </p:spPr>
      </p:pic>
      <p:pic>
        <p:nvPicPr>
          <p:cNvPr id="26" name="Picture 7" descr="AGSE-Logo2"/>
          <p:cNvPicPr>
            <a:picLocks noChangeAspect="1" noChangeArrowheads="1"/>
          </p:cNvPicPr>
          <p:nvPr userDrawn="1"/>
        </p:nvPicPr>
        <p:blipFill>
          <a:blip r:embed="rId6"/>
          <a:srcRect/>
          <a:stretch>
            <a:fillRect/>
          </a:stretch>
        </p:blipFill>
        <p:spPr bwMode="auto">
          <a:xfrm>
            <a:off x="360134" y="6414665"/>
            <a:ext cx="1120186" cy="314096"/>
          </a:xfrm>
          <a:prstGeom prst="rect">
            <a:avLst/>
          </a:prstGeom>
          <a:noFill/>
          <a:ln w="9525">
            <a:noFill/>
            <a:miter lim="800000"/>
            <a:headEnd/>
            <a:tailEnd/>
          </a:ln>
        </p:spPr>
      </p:pic>
      <p:sp>
        <p:nvSpPr>
          <p:cNvPr id="27" name="Foliennummernplatzhalter 5"/>
          <p:cNvSpPr txBox="1">
            <a:spLocks/>
          </p:cNvSpPr>
          <p:nvPr userDrawn="1"/>
        </p:nvSpPr>
        <p:spPr>
          <a:xfrm>
            <a:off x="6648450" y="6356351"/>
            <a:ext cx="2133600" cy="365125"/>
          </a:xfrm>
          <a:prstGeom prst="rect">
            <a:avLst/>
          </a:prstGeom>
        </p:spPr>
        <p:txBody>
          <a:bodyPr vert="horz" lIns="91440" tIns="45720" rIns="91440" bIns="45720" rtlCol="0" anchor="ctr"/>
          <a:lstStyle>
            <a:defPPr>
              <a:defRPr lang="de-DE"/>
            </a:defPPr>
            <a:lvl1pPr marL="0" algn="r"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DE" dirty="0" smtClean="0"/>
              <a:t> Slide</a:t>
            </a:r>
            <a:r>
              <a:rPr lang="de-DE" baseline="0" dirty="0" smtClean="0"/>
              <a:t> </a:t>
            </a:r>
            <a:fld id="{8271DC61-FD4F-6F42-810D-876D2F91EC3B}" type="slidenum">
              <a:rPr lang="de-DE" smtClean="0"/>
              <a:pPr/>
              <a:t>‹Nr.›</a:t>
            </a:fld>
            <a:endParaRPr lang="de-DE" dirty="0"/>
          </a:p>
        </p:txBody>
      </p:sp>
      <p:pic>
        <p:nvPicPr>
          <p:cNvPr id="8" name="Grafik 7"/>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2771800" y="6381328"/>
            <a:ext cx="1615010" cy="281746"/>
          </a:xfrm>
          <a:prstGeom prst="rect">
            <a:avLst/>
          </a:prstGeom>
          <a:solidFill>
            <a:schemeClr val="accent1"/>
          </a:solidFill>
        </p:spPr>
      </p:pic>
      <p:pic>
        <p:nvPicPr>
          <p:cNvPr id="9" name="Grafik 8"/>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1619785" y="6381328"/>
            <a:ext cx="960495" cy="281745"/>
          </a:xfrm>
          <a:prstGeom prst="rect">
            <a:avLst/>
          </a:prstGeom>
        </p:spPr>
      </p:pic>
    </p:spTree>
    <p:extLst>
      <p:ext uri="{BB962C8B-B14F-4D97-AF65-F5344CB8AC3E}">
        <p14:creationId xmlns:p14="http://schemas.microsoft.com/office/powerpoint/2010/main" val="3906133616"/>
      </p:ext>
    </p:extLst>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hf sldNum="0" hdr="0" ftr="0" dt="0"/>
  <p:txStyles>
    <p:titleStyle>
      <a:lvl1pPr algn="l" defTabSz="457200" rtl="0" eaLnBrk="1" fontAlgn="base" hangingPunct="1">
        <a:spcBef>
          <a:spcPct val="0"/>
        </a:spcBef>
        <a:spcAft>
          <a:spcPct val="0"/>
        </a:spcAft>
        <a:defRPr sz="2800" b="1" kern="1200">
          <a:solidFill>
            <a:schemeClr val="tx2">
              <a:lumMod val="75000"/>
            </a:schemeClr>
          </a:solidFill>
          <a:latin typeface="Verdana"/>
          <a:ea typeface="ＭＳ Ｐゴシック" charset="-128"/>
          <a:cs typeface="Verdana"/>
        </a:defRPr>
      </a:lvl1pPr>
      <a:lvl2pPr algn="ctr" defTabSz="457200" rtl="0" eaLnBrk="1" fontAlgn="base" hangingPunct="1">
        <a:spcBef>
          <a:spcPct val="0"/>
        </a:spcBef>
        <a:spcAft>
          <a:spcPct val="0"/>
        </a:spcAft>
        <a:defRPr sz="2800" b="1">
          <a:solidFill>
            <a:schemeClr val="bg1"/>
          </a:solidFill>
          <a:latin typeface="Verdana" charset="0"/>
          <a:ea typeface="ＭＳ Ｐゴシック" charset="-128"/>
          <a:cs typeface="Verdana" charset="0"/>
        </a:defRPr>
      </a:lvl2pPr>
      <a:lvl3pPr algn="ctr" defTabSz="457200" rtl="0" eaLnBrk="1" fontAlgn="base" hangingPunct="1">
        <a:spcBef>
          <a:spcPct val="0"/>
        </a:spcBef>
        <a:spcAft>
          <a:spcPct val="0"/>
        </a:spcAft>
        <a:defRPr sz="2800" b="1">
          <a:solidFill>
            <a:schemeClr val="bg1"/>
          </a:solidFill>
          <a:latin typeface="Verdana" charset="0"/>
          <a:ea typeface="ＭＳ Ｐゴシック" charset="-128"/>
          <a:cs typeface="Verdana" charset="0"/>
        </a:defRPr>
      </a:lvl3pPr>
      <a:lvl4pPr algn="ctr" defTabSz="457200" rtl="0" eaLnBrk="1" fontAlgn="base" hangingPunct="1">
        <a:spcBef>
          <a:spcPct val="0"/>
        </a:spcBef>
        <a:spcAft>
          <a:spcPct val="0"/>
        </a:spcAft>
        <a:defRPr sz="2800" b="1">
          <a:solidFill>
            <a:schemeClr val="bg1"/>
          </a:solidFill>
          <a:latin typeface="Verdana" charset="0"/>
          <a:ea typeface="ＭＳ Ｐゴシック" charset="-128"/>
          <a:cs typeface="Verdana" charset="0"/>
        </a:defRPr>
      </a:lvl4pPr>
      <a:lvl5pPr algn="ctr" defTabSz="457200" rtl="0" eaLnBrk="1" fontAlgn="base" hangingPunct="1">
        <a:spcBef>
          <a:spcPct val="0"/>
        </a:spcBef>
        <a:spcAft>
          <a:spcPct val="0"/>
        </a:spcAft>
        <a:defRPr sz="2800" b="1">
          <a:solidFill>
            <a:schemeClr val="bg1"/>
          </a:solidFill>
          <a:latin typeface="Verdana" charset="0"/>
          <a:ea typeface="ＭＳ Ｐゴシック" charset="-128"/>
          <a:cs typeface="Verdana" charset="0"/>
        </a:defRPr>
      </a:lvl5pPr>
      <a:lvl6pPr marL="457200" algn="l" defTabSz="457200" rtl="0" eaLnBrk="1" fontAlgn="base" hangingPunct="1">
        <a:spcBef>
          <a:spcPct val="0"/>
        </a:spcBef>
        <a:spcAft>
          <a:spcPct val="0"/>
        </a:spcAft>
        <a:defRPr sz="2800" b="1">
          <a:solidFill>
            <a:srgbClr val="254F9E"/>
          </a:solidFill>
          <a:latin typeface="Verdana" charset="0"/>
          <a:ea typeface="ＭＳ Ｐゴシック" charset="-128"/>
        </a:defRPr>
      </a:lvl6pPr>
      <a:lvl7pPr marL="914400" algn="l" defTabSz="457200" rtl="0" eaLnBrk="1" fontAlgn="base" hangingPunct="1">
        <a:spcBef>
          <a:spcPct val="0"/>
        </a:spcBef>
        <a:spcAft>
          <a:spcPct val="0"/>
        </a:spcAft>
        <a:defRPr sz="2800" b="1">
          <a:solidFill>
            <a:srgbClr val="254F9E"/>
          </a:solidFill>
          <a:latin typeface="Verdana" charset="0"/>
          <a:ea typeface="ＭＳ Ｐゴシック" charset="-128"/>
        </a:defRPr>
      </a:lvl7pPr>
      <a:lvl8pPr marL="1371600" algn="l" defTabSz="457200" rtl="0" eaLnBrk="1" fontAlgn="base" hangingPunct="1">
        <a:spcBef>
          <a:spcPct val="0"/>
        </a:spcBef>
        <a:spcAft>
          <a:spcPct val="0"/>
        </a:spcAft>
        <a:defRPr sz="2800" b="1">
          <a:solidFill>
            <a:srgbClr val="254F9E"/>
          </a:solidFill>
          <a:latin typeface="Verdana" charset="0"/>
          <a:ea typeface="ＭＳ Ｐゴシック" charset="-128"/>
        </a:defRPr>
      </a:lvl8pPr>
      <a:lvl9pPr marL="1828800" algn="l" defTabSz="457200" rtl="0" eaLnBrk="1" fontAlgn="base" hangingPunct="1">
        <a:spcBef>
          <a:spcPct val="0"/>
        </a:spcBef>
        <a:spcAft>
          <a:spcPct val="0"/>
        </a:spcAft>
        <a:defRPr sz="2800" b="1">
          <a:solidFill>
            <a:srgbClr val="254F9E"/>
          </a:solidFill>
          <a:latin typeface="Verdana" charset="0"/>
          <a:ea typeface="ＭＳ Ｐゴシック" charset="-128"/>
        </a:defRPr>
      </a:lvl9pPr>
    </p:titleStyle>
    <p:bodyStyle>
      <a:lvl1pPr marL="342900" indent="-342900" algn="l" defTabSz="457200" rtl="0" eaLnBrk="1" fontAlgn="base" hangingPunct="1">
        <a:spcBef>
          <a:spcPct val="20000"/>
        </a:spcBef>
        <a:spcAft>
          <a:spcPct val="0"/>
        </a:spcAft>
        <a:buClr>
          <a:schemeClr val="accent4">
            <a:lumMod val="50000"/>
          </a:schemeClr>
        </a:buClr>
        <a:buFont typeface="Wingdings" pitchFamily="2" charset="2"/>
        <a:buChar char="§"/>
        <a:defRPr sz="2000" b="1" kern="1200">
          <a:solidFill>
            <a:schemeClr val="accent4">
              <a:lumMod val="75000"/>
            </a:schemeClr>
          </a:solidFill>
          <a:latin typeface="Arial" pitchFamily="34" charset="0"/>
          <a:ea typeface="ＭＳ Ｐゴシック" charset="-128"/>
          <a:cs typeface="Arial" pitchFamily="34" charset="0"/>
        </a:defRPr>
      </a:lvl1pPr>
      <a:lvl2pPr marL="742950" indent="-285750" algn="l" defTabSz="457200" rtl="0" eaLnBrk="1" fontAlgn="base" hangingPunct="1">
        <a:spcBef>
          <a:spcPct val="20000"/>
        </a:spcBef>
        <a:spcAft>
          <a:spcPct val="0"/>
        </a:spcAft>
        <a:buClr>
          <a:schemeClr val="accent4">
            <a:lumMod val="50000"/>
          </a:schemeClr>
        </a:buClr>
        <a:buFont typeface="Wingdings" pitchFamily="2" charset="2"/>
        <a:buChar char="§"/>
        <a:defRPr sz="1800" kern="1200">
          <a:solidFill>
            <a:schemeClr val="tx1"/>
          </a:solidFill>
          <a:latin typeface="Arial" pitchFamily="34" charset="0"/>
          <a:ea typeface="ＭＳ Ｐゴシック" charset="-128"/>
          <a:cs typeface="Arial" pitchFamily="34" charset="0"/>
        </a:defRPr>
      </a:lvl2pPr>
      <a:lvl3pPr marL="1143000" indent="-228600" algn="l" defTabSz="457200" rtl="0" eaLnBrk="1" fontAlgn="base" hangingPunct="1">
        <a:spcBef>
          <a:spcPct val="20000"/>
        </a:spcBef>
        <a:spcAft>
          <a:spcPct val="0"/>
        </a:spcAft>
        <a:buClr>
          <a:schemeClr val="accent4">
            <a:lumMod val="50000"/>
          </a:schemeClr>
        </a:buClr>
        <a:buFont typeface="Wingdings" pitchFamily="2" charset="2"/>
        <a:buChar char="§"/>
        <a:defRPr sz="1600" kern="1200" baseline="0">
          <a:solidFill>
            <a:schemeClr val="tx1"/>
          </a:solidFill>
          <a:latin typeface="Arial" pitchFamily="34" charset="0"/>
          <a:ea typeface="ＭＳ Ｐゴシック" charset="-128"/>
          <a:cs typeface="Arial" pitchFamily="34" charset="0"/>
        </a:defRPr>
      </a:lvl3pPr>
      <a:lvl4pPr marL="1600200" indent="-228600" algn="l" defTabSz="457200" rtl="0" eaLnBrk="1" fontAlgn="base" hangingPunct="1">
        <a:spcBef>
          <a:spcPct val="20000"/>
        </a:spcBef>
        <a:spcAft>
          <a:spcPct val="0"/>
        </a:spcAft>
        <a:buClr>
          <a:schemeClr val="accent4">
            <a:lumMod val="50000"/>
          </a:schemeClr>
        </a:buClr>
        <a:buFont typeface="Wingdings" pitchFamily="2" charset="2"/>
        <a:buChar char="§"/>
        <a:defRPr sz="1600" kern="1200">
          <a:solidFill>
            <a:schemeClr val="tx1"/>
          </a:solidFill>
          <a:latin typeface="Arial" pitchFamily="34" charset="0"/>
          <a:ea typeface="ＭＳ Ｐゴシック" charset="-128"/>
          <a:cs typeface="Arial" pitchFamily="34" charset="0"/>
        </a:defRPr>
      </a:lvl4pPr>
      <a:lvl5pPr marL="2057400" indent="-228600" algn="l" defTabSz="457200" rtl="0" eaLnBrk="1" fontAlgn="base" hangingPunct="1">
        <a:spcBef>
          <a:spcPct val="20000"/>
        </a:spcBef>
        <a:spcAft>
          <a:spcPct val="0"/>
        </a:spcAft>
        <a:buClr>
          <a:schemeClr val="accent4">
            <a:lumMod val="50000"/>
          </a:schemeClr>
        </a:buClr>
        <a:buFont typeface="Wingdings" pitchFamily="2" charset="2"/>
        <a:buChar char="§"/>
        <a:defRPr sz="1600" kern="1200">
          <a:solidFill>
            <a:schemeClr val="tx1"/>
          </a:solidFill>
          <a:latin typeface="Arial" pitchFamily="34" charset="0"/>
          <a:ea typeface="ＭＳ Ｐゴシック" charset="-128"/>
          <a:cs typeface="Arial" pitchFamily="34" charset="0"/>
        </a:defRPr>
      </a:lvl5pPr>
      <a:lvl6pPr marL="2514600" indent="-228600" algn="l" defTabSz="457200" rtl="0" eaLnBrk="1" latinLnBrk="0" hangingPunct="1">
        <a:spcBef>
          <a:spcPct val="20000"/>
        </a:spcBef>
        <a:buClr>
          <a:schemeClr val="accent4">
            <a:lumMod val="50000"/>
          </a:schemeClr>
        </a:buClr>
        <a:buFont typeface="Arial"/>
        <a:buChar char="•"/>
        <a:defRPr sz="1600" kern="1200" baseline="0">
          <a:solidFill>
            <a:schemeClr val="tx1"/>
          </a:solidFill>
          <a:latin typeface="Arial" pitchFamily="34" charset="0"/>
          <a:ea typeface="+mn-ea"/>
          <a:cs typeface="Arial" pitchFamily="34" charset="0"/>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emf"/><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hyperlink" Target="http://www.digitale-doerfer.d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1.gif"/><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endParaRPr lang="en-US"/>
          </a:p>
        </p:txBody>
      </p:sp>
      <p:sp>
        <p:nvSpPr>
          <p:cNvPr id="4" name="Untertitel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3452476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Applied Techniques</a:t>
            </a:r>
            <a:endParaRPr lang="en-US" dirty="0"/>
          </a:p>
        </p:txBody>
      </p:sp>
      <p:sp>
        <p:nvSpPr>
          <p:cNvPr id="3" name="Inhaltsplatzhalter 2"/>
          <p:cNvSpPr>
            <a:spLocks noGrp="1"/>
          </p:cNvSpPr>
          <p:nvPr>
            <p:ph idx="1"/>
          </p:nvPr>
        </p:nvSpPr>
        <p:spPr/>
        <p:txBody>
          <a:bodyPr/>
          <a:lstStyle/>
          <a:p>
            <a:endParaRPr lang="en-US"/>
          </a:p>
        </p:txBody>
      </p:sp>
      <p:grpSp>
        <p:nvGrpSpPr>
          <p:cNvPr id="4" name="Group 3"/>
          <p:cNvGrpSpPr>
            <a:grpSpLocks/>
          </p:cNvGrpSpPr>
          <p:nvPr/>
        </p:nvGrpSpPr>
        <p:grpSpPr bwMode="auto">
          <a:xfrm>
            <a:off x="899592" y="4173484"/>
            <a:ext cx="7351713" cy="1843087"/>
            <a:chOff x="204" y="2702"/>
            <a:chExt cx="5261" cy="1318"/>
          </a:xfrm>
        </p:grpSpPr>
        <p:sp>
          <p:nvSpPr>
            <p:cNvPr id="5" name="AutoShape 4"/>
            <p:cNvSpPr>
              <a:spLocks noChangeArrowheads="1"/>
            </p:cNvSpPr>
            <p:nvPr/>
          </p:nvSpPr>
          <p:spPr bwMode="auto">
            <a:xfrm>
              <a:off x="204" y="2750"/>
              <a:ext cx="5261" cy="1270"/>
            </a:xfrm>
            <a:prstGeom prst="roundRect">
              <a:avLst>
                <a:gd name="adj" fmla="val 4319"/>
              </a:avLst>
            </a:prstGeom>
            <a:solidFill>
              <a:srgbClr val="FFCC00"/>
            </a:solidFill>
            <a:ln w="19050">
              <a:solidFill>
                <a:srgbClr val="FFCC00"/>
              </a:solidFill>
              <a:round/>
              <a:headEnd/>
              <a:tailEnd/>
            </a:ln>
          </p:spPr>
          <p:txBody>
            <a:bodyPr wrap="none" tIns="36000" bIns="90000" anchorCtr="1"/>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6" name="Text Box 5"/>
            <p:cNvSpPr txBox="1">
              <a:spLocks noChangeArrowheads="1"/>
            </p:cNvSpPr>
            <p:nvPr/>
          </p:nvSpPr>
          <p:spPr bwMode="auto">
            <a:xfrm>
              <a:off x="204" y="2702"/>
              <a:ext cx="5261"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Experience Factory</a:t>
              </a:r>
            </a:p>
          </p:txBody>
        </p:sp>
      </p:grpSp>
      <p:grpSp>
        <p:nvGrpSpPr>
          <p:cNvPr id="7" name="Group 6"/>
          <p:cNvGrpSpPr>
            <a:grpSpLocks/>
          </p:cNvGrpSpPr>
          <p:nvPr/>
        </p:nvGrpSpPr>
        <p:grpSpPr bwMode="auto">
          <a:xfrm>
            <a:off x="1152005" y="941334"/>
            <a:ext cx="7099300" cy="2474912"/>
            <a:chOff x="385" y="389"/>
            <a:chExt cx="5080" cy="1771"/>
          </a:xfrm>
        </p:grpSpPr>
        <p:sp>
          <p:nvSpPr>
            <p:cNvPr id="8" name="AutoShape 7"/>
            <p:cNvSpPr>
              <a:spLocks noChangeArrowheads="1"/>
            </p:cNvSpPr>
            <p:nvPr/>
          </p:nvSpPr>
          <p:spPr bwMode="auto">
            <a:xfrm>
              <a:off x="385" y="437"/>
              <a:ext cx="5080" cy="1723"/>
            </a:xfrm>
            <a:prstGeom prst="roundRect">
              <a:avLst>
                <a:gd name="adj" fmla="val 4319"/>
              </a:avLst>
            </a:prstGeom>
            <a:solidFill>
              <a:srgbClr val="99CCFF"/>
            </a:solidFill>
            <a:ln w="19050" algn="ctr">
              <a:solidFill>
                <a:srgbClr val="99CC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9" name="Text Box 8"/>
            <p:cNvSpPr txBox="1">
              <a:spLocks noChangeArrowheads="1"/>
            </p:cNvSpPr>
            <p:nvPr/>
          </p:nvSpPr>
          <p:spPr bwMode="auto">
            <a:xfrm>
              <a:off x="385" y="389"/>
              <a:ext cx="508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Organization n</a:t>
              </a:r>
            </a:p>
          </p:txBody>
        </p:sp>
      </p:grpSp>
      <p:grpSp>
        <p:nvGrpSpPr>
          <p:cNvPr id="10" name="Group 9"/>
          <p:cNvGrpSpPr>
            <a:grpSpLocks/>
          </p:cNvGrpSpPr>
          <p:nvPr/>
        </p:nvGrpSpPr>
        <p:grpSpPr bwMode="auto">
          <a:xfrm>
            <a:off x="1026592" y="1131834"/>
            <a:ext cx="7099300" cy="2474912"/>
            <a:chOff x="295" y="525"/>
            <a:chExt cx="5080" cy="1771"/>
          </a:xfrm>
        </p:grpSpPr>
        <p:sp>
          <p:nvSpPr>
            <p:cNvPr id="11" name="AutoShape 10"/>
            <p:cNvSpPr>
              <a:spLocks noChangeArrowheads="1"/>
            </p:cNvSpPr>
            <p:nvPr/>
          </p:nvSpPr>
          <p:spPr bwMode="auto">
            <a:xfrm>
              <a:off x="295" y="573"/>
              <a:ext cx="5080" cy="1723"/>
            </a:xfrm>
            <a:prstGeom prst="roundRect">
              <a:avLst>
                <a:gd name="adj" fmla="val 4319"/>
              </a:avLst>
            </a:prstGeom>
            <a:solidFill>
              <a:srgbClr val="3399FF"/>
            </a:solidFill>
            <a:ln w="19050" algn="ctr">
              <a:solidFill>
                <a:srgbClr val="3399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12" name="Text Box 11"/>
            <p:cNvSpPr txBox="1">
              <a:spLocks noChangeArrowheads="1"/>
            </p:cNvSpPr>
            <p:nvPr/>
          </p:nvSpPr>
          <p:spPr bwMode="auto">
            <a:xfrm>
              <a:off x="295" y="525"/>
              <a:ext cx="508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Organization 2</a:t>
              </a:r>
            </a:p>
          </p:txBody>
        </p:sp>
      </p:grpSp>
      <p:grpSp>
        <p:nvGrpSpPr>
          <p:cNvPr id="13" name="Group 12"/>
          <p:cNvGrpSpPr>
            <a:grpSpLocks/>
          </p:cNvGrpSpPr>
          <p:nvPr/>
        </p:nvGrpSpPr>
        <p:grpSpPr bwMode="auto">
          <a:xfrm>
            <a:off x="899592" y="1320746"/>
            <a:ext cx="7099300" cy="2476500"/>
            <a:chOff x="204" y="661"/>
            <a:chExt cx="5080" cy="1771"/>
          </a:xfrm>
        </p:grpSpPr>
        <p:sp>
          <p:nvSpPr>
            <p:cNvPr id="14" name="AutoShape 13"/>
            <p:cNvSpPr>
              <a:spLocks noChangeArrowheads="1"/>
            </p:cNvSpPr>
            <p:nvPr/>
          </p:nvSpPr>
          <p:spPr bwMode="auto">
            <a:xfrm>
              <a:off x="204" y="709"/>
              <a:ext cx="5080" cy="1723"/>
            </a:xfrm>
            <a:prstGeom prst="roundRect">
              <a:avLst>
                <a:gd name="adj" fmla="val 4319"/>
              </a:avLst>
            </a:prstGeom>
            <a:solidFill>
              <a:srgbClr val="99CCFF"/>
            </a:solidFill>
            <a:ln w="19050">
              <a:solidFill>
                <a:srgbClr val="99CC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15" name="Text Box 14"/>
            <p:cNvSpPr txBox="1">
              <a:spLocks noChangeArrowheads="1"/>
            </p:cNvSpPr>
            <p:nvPr/>
          </p:nvSpPr>
          <p:spPr bwMode="auto">
            <a:xfrm>
              <a:off x="204" y="661"/>
              <a:ext cx="508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Organization 1</a:t>
              </a:r>
            </a:p>
          </p:txBody>
        </p:sp>
      </p:grpSp>
      <p:sp>
        <p:nvSpPr>
          <p:cNvPr id="16" name="Rectangle 15"/>
          <p:cNvSpPr>
            <a:spLocks noChangeArrowheads="1"/>
          </p:cNvSpPr>
          <p:nvPr/>
        </p:nvSpPr>
        <p:spPr bwMode="auto">
          <a:xfrm>
            <a:off x="2801417" y="2592334"/>
            <a:ext cx="4373563" cy="600075"/>
          </a:xfrm>
          <a:prstGeom prst="rect">
            <a:avLst/>
          </a:prstGeom>
          <a:solidFill>
            <a:srgbClr val="CCFFFF"/>
          </a:solidFill>
          <a:ln w="12700">
            <a:solidFill>
              <a:srgbClr val="0000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17" name="AutoShape 16"/>
          <p:cNvSpPr>
            <a:spLocks noChangeArrowheads="1"/>
          </p:cNvSpPr>
          <p:nvPr/>
        </p:nvSpPr>
        <p:spPr bwMode="auto">
          <a:xfrm>
            <a:off x="6351067" y="4314771"/>
            <a:ext cx="1774825" cy="1387475"/>
          </a:xfrm>
          <a:prstGeom prst="roundRect">
            <a:avLst>
              <a:gd name="adj" fmla="val 4319"/>
            </a:avLst>
          </a:prstGeom>
          <a:solidFill>
            <a:srgbClr val="99CCFF"/>
          </a:solidFill>
          <a:ln w="19050">
            <a:solidFill>
              <a:srgbClr val="99CCFF"/>
            </a:solidFill>
            <a:round/>
            <a:headEnd/>
            <a:tailEnd/>
          </a:ln>
        </p:spPr>
        <p:txBody>
          <a:bodyPr wrap="none" tIns="90000" bIns="90000" anchor="ctr"/>
          <a:lstStyle/>
          <a:p>
            <a:pPr algn="ctr" eaLnBrk="0" fontAlgn="base" hangingPunct="0">
              <a:spcBef>
                <a:spcPct val="0"/>
              </a:spcBef>
              <a:spcAft>
                <a:spcPct val="0"/>
              </a:spcAft>
            </a:pPr>
            <a:endParaRPr lang="de-DE" sz="1000" b="1" smtClean="0">
              <a:solidFill>
                <a:srgbClr val="000000"/>
              </a:solidFill>
              <a:latin typeface="Arial" pitchFamily="34" charset="0"/>
            </a:endParaRPr>
          </a:p>
        </p:txBody>
      </p:sp>
      <p:sp>
        <p:nvSpPr>
          <p:cNvPr id="18" name="AutoShape 17"/>
          <p:cNvSpPr>
            <a:spLocks noChangeArrowheads="1"/>
          </p:cNvSpPr>
          <p:nvPr/>
        </p:nvSpPr>
        <p:spPr bwMode="auto">
          <a:xfrm>
            <a:off x="6224067" y="4444946"/>
            <a:ext cx="1774825" cy="1387475"/>
          </a:xfrm>
          <a:prstGeom prst="roundRect">
            <a:avLst>
              <a:gd name="adj" fmla="val 4319"/>
            </a:avLst>
          </a:prstGeom>
          <a:solidFill>
            <a:srgbClr val="3399FF"/>
          </a:solidFill>
          <a:ln w="19050" algn="ctr">
            <a:solidFill>
              <a:srgbClr val="3399FF"/>
            </a:solidFill>
            <a:round/>
            <a:headEnd/>
            <a:tailEnd/>
          </a:ln>
        </p:spPr>
        <p:txBody>
          <a:bodyPr wrap="none" tIns="90000" bIns="90000" anchor="ctr"/>
          <a:lstStyle/>
          <a:p>
            <a:pPr algn="ctr" eaLnBrk="0" fontAlgn="base" hangingPunct="0">
              <a:spcBef>
                <a:spcPct val="0"/>
              </a:spcBef>
              <a:spcAft>
                <a:spcPct val="0"/>
              </a:spcAft>
            </a:pPr>
            <a:endParaRPr lang="de-DE" sz="1000" b="1" smtClean="0">
              <a:solidFill>
                <a:srgbClr val="000000"/>
              </a:solidFill>
              <a:latin typeface="Arial" pitchFamily="34" charset="0"/>
            </a:endParaRPr>
          </a:p>
        </p:txBody>
      </p:sp>
      <p:grpSp>
        <p:nvGrpSpPr>
          <p:cNvPr id="19" name="Group 18"/>
          <p:cNvGrpSpPr>
            <a:grpSpLocks/>
          </p:cNvGrpSpPr>
          <p:nvPr/>
        </p:nvGrpSpPr>
        <p:grpSpPr bwMode="auto">
          <a:xfrm>
            <a:off x="6097067" y="4568771"/>
            <a:ext cx="1774825" cy="1460500"/>
            <a:chOff x="3923" y="2984"/>
            <a:chExt cx="1270" cy="1045"/>
          </a:xfrm>
        </p:grpSpPr>
        <p:sp>
          <p:nvSpPr>
            <p:cNvPr id="20" name="AutoShape 19"/>
            <p:cNvSpPr>
              <a:spLocks noChangeArrowheads="1"/>
            </p:cNvSpPr>
            <p:nvPr/>
          </p:nvSpPr>
          <p:spPr bwMode="auto">
            <a:xfrm>
              <a:off x="3923" y="2984"/>
              <a:ext cx="1270" cy="993"/>
            </a:xfrm>
            <a:prstGeom prst="roundRect">
              <a:avLst>
                <a:gd name="adj" fmla="val 4319"/>
              </a:avLst>
            </a:prstGeom>
            <a:solidFill>
              <a:srgbClr val="99CCFF"/>
            </a:solidFill>
            <a:ln w="19050">
              <a:solidFill>
                <a:srgbClr val="99CC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21" name="Text Box 20"/>
            <p:cNvSpPr txBox="1">
              <a:spLocks noChangeArrowheads="1"/>
            </p:cNvSpPr>
            <p:nvPr/>
          </p:nvSpPr>
          <p:spPr bwMode="auto">
            <a:xfrm>
              <a:off x="3923" y="3791"/>
              <a:ext cx="127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Database</a:t>
              </a:r>
            </a:p>
          </p:txBody>
        </p:sp>
        <p:grpSp>
          <p:nvGrpSpPr>
            <p:cNvPr id="22" name="Group 21"/>
            <p:cNvGrpSpPr>
              <a:grpSpLocks/>
            </p:cNvGrpSpPr>
            <p:nvPr/>
          </p:nvGrpSpPr>
          <p:grpSpPr bwMode="auto">
            <a:xfrm>
              <a:off x="4105" y="3077"/>
              <a:ext cx="907" cy="719"/>
              <a:chOff x="4105" y="3077"/>
              <a:chExt cx="907" cy="719"/>
            </a:xfrm>
          </p:grpSpPr>
          <p:sp>
            <p:nvSpPr>
              <p:cNvPr id="23" name="AutoShape 22"/>
              <p:cNvSpPr>
                <a:spLocks noChangeArrowheads="1"/>
              </p:cNvSpPr>
              <p:nvPr/>
            </p:nvSpPr>
            <p:spPr bwMode="auto">
              <a:xfrm>
                <a:off x="4105" y="3077"/>
                <a:ext cx="907" cy="719"/>
              </a:xfrm>
              <a:prstGeom prst="can">
                <a:avLst>
                  <a:gd name="adj" fmla="val 25000"/>
                </a:avLst>
              </a:prstGeom>
              <a:solidFill>
                <a:srgbClr val="FFFF99"/>
              </a:solidFill>
              <a:ln w="19050">
                <a:solidFill>
                  <a:srgbClr val="0000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24" name="Text Box 23"/>
              <p:cNvSpPr txBox="1">
                <a:spLocks noChangeArrowheads="1"/>
              </p:cNvSpPr>
              <p:nvPr/>
            </p:nvSpPr>
            <p:spPr bwMode="auto">
              <a:xfrm>
                <a:off x="4285" y="3289"/>
                <a:ext cx="636" cy="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Products</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Data</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a:t>
                </a:r>
              </a:p>
            </p:txBody>
          </p:sp>
        </p:grpSp>
      </p:grpSp>
      <p:grpSp>
        <p:nvGrpSpPr>
          <p:cNvPr id="25" name="Group 24"/>
          <p:cNvGrpSpPr>
            <a:grpSpLocks/>
          </p:cNvGrpSpPr>
          <p:nvPr/>
        </p:nvGrpSpPr>
        <p:grpSpPr bwMode="auto">
          <a:xfrm>
            <a:off x="2048942" y="2600271"/>
            <a:ext cx="641350" cy="538163"/>
            <a:chOff x="784" y="1570"/>
            <a:chExt cx="460" cy="385"/>
          </a:xfrm>
        </p:grpSpPr>
        <p:sp>
          <p:nvSpPr>
            <p:cNvPr id="26" name="Oval 25"/>
            <p:cNvSpPr>
              <a:spLocks noChangeArrowheads="1"/>
            </p:cNvSpPr>
            <p:nvPr/>
          </p:nvSpPr>
          <p:spPr bwMode="auto">
            <a:xfrm>
              <a:off x="817" y="1570"/>
              <a:ext cx="385" cy="385"/>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27" name="Text Box 26"/>
            <p:cNvSpPr txBox="1">
              <a:spLocks noChangeArrowheads="1"/>
            </p:cNvSpPr>
            <p:nvPr/>
          </p:nvSpPr>
          <p:spPr bwMode="auto">
            <a:xfrm>
              <a:off x="784" y="1617"/>
              <a:ext cx="460"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Problem</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 Rqmts</a:t>
              </a:r>
            </a:p>
          </p:txBody>
        </p:sp>
      </p:grpSp>
      <p:grpSp>
        <p:nvGrpSpPr>
          <p:cNvPr id="28" name="Group 49"/>
          <p:cNvGrpSpPr>
            <a:grpSpLocks/>
          </p:cNvGrpSpPr>
          <p:nvPr/>
        </p:nvGrpSpPr>
        <p:grpSpPr bwMode="auto">
          <a:xfrm>
            <a:off x="1048817" y="1577921"/>
            <a:ext cx="755650" cy="736600"/>
            <a:chOff x="418" y="844"/>
            <a:chExt cx="540" cy="528"/>
          </a:xfrm>
        </p:grpSpPr>
        <p:sp>
          <p:nvSpPr>
            <p:cNvPr id="29" name="Oval 50"/>
            <p:cNvSpPr>
              <a:spLocks noChangeArrowheads="1"/>
            </p:cNvSpPr>
            <p:nvPr/>
          </p:nvSpPr>
          <p:spPr bwMode="auto">
            <a:xfrm>
              <a:off x="431" y="844"/>
              <a:ext cx="499" cy="499"/>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30" name="Text Box 51"/>
            <p:cNvSpPr txBox="1">
              <a:spLocks noChangeArrowheads="1"/>
            </p:cNvSpPr>
            <p:nvPr/>
          </p:nvSpPr>
          <p:spPr bwMode="auto">
            <a:xfrm>
              <a:off x="418" y="851"/>
              <a:ext cx="540" cy="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Product</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Goal and</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Character-</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istics</a:t>
              </a:r>
            </a:p>
          </p:txBody>
        </p:sp>
      </p:grpSp>
      <p:cxnSp>
        <p:nvCxnSpPr>
          <p:cNvPr id="31" name="AutoShape 52"/>
          <p:cNvCxnSpPr>
            <a:cxnSpLocks noChangeShapeType="1"/>
          </p:cNvCxnSpPr>
          <p:nvPr/>
        </p:nvCxnSpPr>
        <p:spPr bwMode="auto">
          <a:xfrm>
            <a:off x="7090842" y="2878084"/>
            <a:ext cx="249238" cy="1587"/>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2" name="AutoShape 53"/>
          <p:cNvCxnSpPr>
            <a:cxnSpLocks noChangeShapeType="1"/>
            <a:stCxn id="27" idx="3"/>
          </p:cNvCxnSpPr>
          <p:nvPr/>
        </p:nvCxnSpPr>
        <p:spPr bwMode="auto">
          <a:xfrm>
            <a:off x="2674417" y="2878084"/>
            <a:ext cx="241300" cy="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grpSp>
        <p:nvGrpSpPr>
          <p:cNvPr id="33" name="Group 54"/>
          <p:cNvGrpSpPr>
            <a:grpSpLocks/>
          </p:cNvGrpSpPr>
          <p:nvPr/>
        </p:nvGrpSpPr>
        <p:grpSpPr bwMode="auto">
          <a:xfrm>
            <a:off x="2801417" y="1958921"/>
            <a:ext cx="4373563" cy="635000"/>
            <a:chOff x="1565" y="1117"/>
            <a:chExt cx="3130" cy="454"/>
          </a:xfrm>
        </p:grpSpPr>
        <p:sp>
          <p:nvSpPr>
            <p:cNvPr id="34" name="AutoShape 55"/>
            <p:cNvSpPr>
              <a:spLocks noChangeArrowheads="1"/>
            </p:cNvSpPr>
            <p:nvPr/>
          </p:nvSpPr>
          <p:spPr bwMode="auto">
            <a:xfrm rot="10800000">
              <a:off x="1616" y="1117"/>
              <a:ext cx="3040" cy="28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6935 w 21600"/>
                <a:gd name="T13" fmla="*/ 6921 h 21600"/>
                <a:gd name="T14" fmla="*/ 14665 w 21600"/>
                <a:gd name="T15" fmla="*/ 14679 h 21600"/>
              </a:gdLst>
              <a:ahLst/>
              <a:cxnLst>
                <a:cxn ang="T8">
                  <a:pos x="T0" y="T1"/>
                </a:cxn>
                <a:cxn ang="T9">
                  <a:pos x="T2" y="T3"/>
                </a:cxn>
                <a:cxn ang="T10">
                  <a:pos x="T4" y="T5"/>
                </a:cxn>
                <a:cxn ang="T11">
                  <a:pos x="T6" y="T7"/>
                </a:cxn>
              </a:cxnLst>
              <a:rect l="T12" t="T13" r="T14" b="T15"/>
              <a:pathLst>
                <a:path w="21600" h="21600">
                  <a:moveTo>
                    <a:pt x="0" y="0"/>
                  </a:moveTo>
                  <a:lnTo>
                    <a:pt x="10275" y="21600"/>
                  </a:lnTo>
                  <a:lnTo>
                    <a:pt x="11325" y="21600"/>
                  </a:lnTo>
                  <a:lnTo>
                    <a:pt x="21600" y="0"/>
                  </a:lnTo>
                  <a:lnTo>
                    <a:pt x="0" y="0"/>
                  </a:lnTo>
                  <a:close/>
                </a:path>
              </a:pathLst>
            </a:custGeom>
            <a:solidFill>
              <a:srgbClr val="CCECFF"/>
            </a:solidFill>
            <a:ln w="19050">
              <a:solidFill>
                <a:srgbClr val="CCECFF"/>
              </a:solidFill>
              <a:miter lim="800000"/>
              <a:headEnd/>
              <a:tailEnd/>
            </a:ln>
          </p:spPr>
          <p:txBody>
            <a:bodyPr rot="10800000" wrap="none" tIns="90000" bIns="9000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35" name="Rectangle 56"/>
            <p:cNvSpPr>
              <a:spLocks noChangeArrowheads="1"/>
            </p:cNvSpPr>
            <p:nvPr/>
          </p:nvSpPr>
          <p:spPr bwMode="auto">
            <a:xfrm>
              <a:off x="1565" y="1411"/>
              <a:ext cx="3130" cy="160"/>
            </a:xfrm>
            <a:prstGeom prst="rect">
              <a:avLst/>
            </a:prstGeom>
            <a:solidFill>
              <a:srgbClr val="CCFFFF"/>
            </a:solidFill>
            <a:ln w="12700">
              <a:solidFill>
                <a:srgbClr val="0000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Management</a:t>
              </a:r>
            </a:p>
          </p:txBody>
        </p:sp>
      </p:grpSp>
      <p:grpSp>
        <p:nvGrpSpPr>
          <p:cNvPr id="36" name="Group 57"/>
          <p:cNvGrpSpPr>
            <a:grpSpLocks/>
          </p:cNvGrpSpPr>
          <p:nvPr/>
        </p:nvGrpSpPr>
        <p:grpSpPr bwMode="auto">
          <a:xfrm>
            <a:off x="1787005" y="1660471"/>
            <a:ext cx="3457575" cy="500063"/>
            <a:chOff x="839" y="904"/>
            <a:chExt cx="2474" cy="357"/>
          </a:xfrm>
        </p:grpSpPr>
        <p:grpSp>
          <p:nvGrpSpPr>
            <p:cNvPr id="37" name="Group 58"/>
            <p:cNvGrpSpPr>
              <a:grpSpLocks/>
            </p:cNvGrpSpPr>
            <p:nvPr/>
          </p:nvGrpSpPr>
          <p:grpSpPr bwMode="auto">
            <a:xfrm>
              <a:off x="2905" y="904"/>
              <a:ext cx="408" cy="357"/>
              <a:chOff x="1686" y="844"/>
              <a:chExt cx="408" cy="357"/>
            </a:xfrm>
          </p:grpSpPr>
          <p:sp>
            <p:nvSpPr>
              <p:cNvPr id="43" name="Oval 59"/>
              <p:cNvSpPr>
                <a:spLocks noChangeArrowheads="1"/>
              </p:cNvSpPr>
              <p:nvPr/>
            </p:nvSpPr>
            <p:spPr bwMode="auto">
              <a:xfrm>
                <a:off x="1715" y="844"/>
                <a:ext cx="349" cy="349"/>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44" name="Text Box 60"/>
              <p:cNvSpPr txBox="1">
                <a:spLocks noChangeArrowheads="1"/>
              </p:cNvSpPr>
              <p:nvPr/>
            </p:nvSpPr>
            <p:spPr bwMode="auto">
              <a:xfrm>
                <a:off x="1686" y="877"/>
                <a:ext cx="408"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Project</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Plan</a:t>
                </a:r>
              </a:p>
            </p:txBody>
          </p:sp>
        </p:grpSp>
        <p:grpSp>
          <p:nvGrpSpPr>
            <p:cNvPr id="38" name="Group 61"/>
            <p:cNvGrpSpPr>
              <a:grpSpLocks/>
            </p:cNvGrpSpPr>
            <p:nvPr/>
          </p:nvGrpSpPr>
          <p:grpSpPr bwMode="auto">
            <a:xfrm>
              <a:off x="1474" y="935"/>
              <a:ext cx="590" cy="324"/>
              <a:chOff x="1020" y="925"/>
              <a:chExt cx="590" cy="324"/>
            </a:xfrm>
          </p:grpSpPr>
          <p:sp>
            <p:nvSpPr>
              <p:cNvPr id="41" name="Rectangle 62"/>
              <p:cNvSpPr>
                <a:spLocks noChangeArrowheads="1"/>
              </p:cNvSpPr>
              <p:nvPr/>
            </p:nvSpPr>
            <p:spPr bwMode="auto">
              <a:xfrm>
                <a:off x="1020" y="925"/>
                <a:ext cx="590" cy="306"/>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42" name="Text Box 63"/>
              <p:cNvSpPr txBox="1">
                <a:spLocks noChangeArrowheads="1"/>
              </p:cNvSpPr>
              <p:nvPr/>
            </p:nvSpPr>
            <p:spPr bwMode="auto">
              <a:xfrm>
                <a:off x="1020" y="925"/>
                <a:ext cx="590"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Project</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Planning</a:t>
                </a:r>
              </a:p>
            </p:txBody>
          </p:sp>
        </p:grpSp>
        <p:sp>
          <p:nvSpPr>
            <p:cNvPr id="39" name="Line 64"/>
            <p:cNvSpPr>
              <a:spLocks noChangeShapeType="1"/>
            </p:cNvSpPr>
            <p:nvPr/>
          </p:nvSpPr>
          <p:spPr bwMode="auto">
            <a:xfrm>
              <a:off x="839" y="1092"/>
              <a:ext cx="605"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40" name="Line 65"/>
            <p:cNvSpPr>
              <a:spLocks noChangeShapeType="1"/>
            </p:cNvSpPr>
            <p:nvPr/>
          </p:nvSpPr>
          <p:spPr bwMode="auto">
            <a:xfrm>
              <a:off x="2093" y="1092"/>
              <a:ext cx="810"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45" name="Group 66"/>
          <p:cNvGrpSpPr>
            <a:grpSpLocks/>
          </p:cNvGrpSpPr>
          <p:nvPr/>
        </p:nvGrpSpPr>
        <p:grpSpPr bwMode="auto">
          <a:xfrm>
            <a:off x="6668567" y="3416246"/>
            <a:ext cx="1593850" cy="1281113"/>
            <a:chOff x="4332" y="2160"/>
            <a:chExt cx="1141" cy="917"/>
          </a:xfrm>
        </p:grpSpPr>
        <p:grpSp>
          <p:nvGrpSpPr>
            <p:cNvPr id="46" name="Group 67"/>
            <p:cNvGrpSpPr>
              <a:grpSpLocks/>
            </p:cNvGrpSpPr>
            <p:nvPr/>
          </p:nvGrpSpPr>
          <p:grpSpPr bwMode="auto">
            <a:xfrm>
              <a:off x="4332" y="2160"/>
              <a:ext cx="207" cy="917"/>
              <a:chOff x="4332" y="2160"/>
              <a:chExt cx="207" cy="917"/>
            </a:xfrm>
          </p:grpSpPr>
          <p:sp>
            <p:nvSpPr>
              <p:cNvPr id="48" name="Line 68"/>
              <p:cNvSpPr>
                <a:spLocks noChangeShapeType="1"/>
              </p:cNvSpPr>
              <p:nvPr/>
            </p:nvSpPr>
            <p:spPr bwMode="auto">
              <a:xfrm>
                <a:off x="4423" y="2160"/>
                <a:ext cx="0" cy="917"/>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nvGrpSpPr>
              <p:cNvPr id="49" name="Group 69"/>
              <p:cNvGrpSpPr>
                <a:grpSpLocks/>
              </p:cNvGrpSpPr>
              <p:nvPr/>
            </p:nvGrpSpPr>
            <p:grpSpPr bwMode="auto">
              <a:xfrm>
                <a:off x="4332" y="2184"/>
                <a:ext cx="207" cy="173"/>
                <a:chOff x="4377" y="2184"/>
                <a:chExt cx="207" cy="173"/>
              </a:xfrm>
            </p:grpSpPr>
            <p:sp>
              <p:nvSpPr>
                <p:cNvPr id="50" name="Oval 70"/>
                <p:cNvSpPr>
                  <a:spLocks noChangeArrowheads="1"/>
                </p:cNvSpPr>
                <p:nvPr/>
              </p:nvSpPr>
              <p:spPr bwMode="auto">
                <a:xfrm>
                  <a:off x="4393" y="2205"/>
                  <a:ext cx="150" cy="150"/>
                </a:xfrm>
                <a:prstGeom prst="ellipse">
                  <a:avLst/>
                </a:prstGeom>
                <a:solidFill>
                  <a:srgbClr val="FFFFFF"/>
                </a:solidFill>
                <a:ln w="12700">
                  <a:solidFill>
                    <a:srgbClr val="0000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51" name="Line 71"/>
                <p:cNvSpPr>
                  <a:spLocks noChangeShapeType="1"/>
                </p:cNvSpPr>
                <p:nvPr/>
              </p:nvSpPr>
              <p:spPr bwMode="auto">
                <a:xfrm flipV="1">
                  <a:off x="4377" y="2184"/>
                  <a:ext cx="207" cy="173"/>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sp>
          <p:nvSpPr>
            <p:cNvPr id="47" name="Text Box 72"/>
            <p:cNvSpPr txBox="1">
              <a:spLocks noChangeArrowheads="1"/>
            </p:cNvSpPr>
            <p:nvPr/>
          </p:nvSpPr>
          <p:spPr bwMode="auto">
            <a:xfrm>
              <a:off x="4419" y="2405"/>
              <a:ext cx="1054"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Storage</a:t>
              </a:r>
              <a:br>
                <a:rPr kumimoji="0" lang="en-US" sz="1000" b="1" i="1" u="none" strike="noStrike" kern="0" cap="none" spc="0" normalizeH="0" baseline="0" noProof="0" smtClean="0">
                  <a:ln>
                    <a:noFill/>
                  </a:ln>
                  <a:solidFill>
                    <a:srgbClr val="000000"/>
                  </a:solidFill>
                  <a:effectLst/>
                  <a:uLnTx/>
                  <a:uFillTx/>
                  <a:latin typeface="Arial" pitchFamily="34" charset="0"/>
                </a:rPr>
              </a:br>
              <a:r>
                <a:rPr kumimoji="0" lang="en-US" sz="1000" b="1" i="1" u="none" strike="noStrike" kern="0" cap="none" spc="0" normalizeH="0" baseline="0" noProof="0" smtClean="0">
                  <a:ln>
                    <a:noFill/>
                  </a:ln>
                  <a:solidFill>
                    <a:srgbClr val="000000"/>
                  </a:solidFill>
                  <a:effectLst/>
                  <a:uLnTx/>
                  <a:uFillTx/>
                  <a:latin typeface="Arial" pitchFamily="34" charset="0"/>
                </a:rPr>
                <a:t>(Products, Measures)</a:t>
              </a:r>
            </a:p>
          </p:txBody>
        </p:sp>
      </p:grpSp>
      <p:grpSp>
        <p:nvGrpSpPr>
          <p:cNvPr id="52" name="Group 73"/>
          <p:cNvGrpSpPr>
            <a:grpSpLocks/>
          </p:cNvGrpSpPr>
          <p:nvPr/>
        </p:nvGrpSpPr>
        <p:grpSpPr bwMode="auto">
          <a:xfrm>
            <a:off x="5944667" y="3416246"/>
            <a:ext cx="603250" cy="1325563"/>
            <a:chOff x="3814" y="2160"/>
            <a:chExt cx="432" cy="948"/>
          </a:xfrm>
        </p:grpSpPr>
        <p:sp>
          <p:nvSpPr>
            <p:cNvPr id="53" name="Line 74"/>
            <p:cNvSpPr>
              <a:spLocks noChangeShapeType="1"/>
            </p:cNvSpPr>
            <p:nvPr/>
          </p:nvSpPr>
          <p:spPr bwMode="auto">
            <a:xfrm flipH="1" flipV="1">
              <a:off x="4241" y="2160"/>
              <a:ext cx="5" cy="948"/>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54" name="Text Box 75"/>
            <p:cNvSpPr txBox="1">
              <a:spLocks noChangeArrowheads="1"/>
            </p:cNvSpPr>
            <p:nvPr/>
          </p:nvSpPr>
          <p:spPr bwMode="auto">
            <a:xfrm>
              <a:off x="3814" y="2473"/>
              <a:ext cx="404"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Reuse</a:t>
              </a:r>
            </a:p>
          </p:txBody>
        </p:sp>
      </p:grpSp>
      <p:grpSp>
        <p:nvGrpSpPr>
          <p:cNvPr id="55" name="Group 76"/>
          <p:cNvGrpSpPr>
            <a:grpSpLocks/>
          </p:cNvGrpSpPr>
          <p:nvPr/>
        </p:nvGrpSpPr>
        <p:grpSpPr bwMode="auto">
          <a:xfrm>
            <a:off x="1026592" y="4444946"/>
            <a:ext cx="4119563" cy="1590675"/>
            <a:chOff x="295" y="2896"/>
            <a:chExt cx="2948" cy="1138"/>
          </a:xfrm>
        </p:grpSpPr>
        <p:sp>
          <p:nvSpPr>
            <p:cNvPr id="56" name="AutoShape 77"/>
            <p:cNvSpPr>
              <a:spLocks noChangeArrowheads="1"/>
            </p:cNvSpPr>
            <p:nvPr/>
          </p:nvSpPr>
          <p:spPr bwMode="auto">
            <a:xfrm>
              <a:off x="295" y="2896"/>
              <a:ext cx="2948" cy="1078"/>
            </a:xfrm>
            <a:prstGeom prst="roundRect">
              <a:avLst>
                <a:gd name="adj" fmla="val 4319"/>
              </a:avLst>
            </a:prstGeom>
            <a:solidFill>
              <a:srgbClr val="00CC99"/>
            </a:solidFill>
            <a:ln w="19050">
              <a:solidFill>
                <a:srgbClr val="00CC99"/>
              </a:solidFill>
              <a:round/>
              <a:headEnd/>
              <a:tailEnd/>
            </a:ln>
          </p:spPr>
          <p:txBody>
            <a:bodyPr wrap="none" tIns="90000" bIns="18000" anchor="b"/>
            <a:lstStyle/>
            <a:p>
              <a:pPr marL="0" marR="0" lvl="0" indent="0"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57" name="AutoShape 78"/>
            <p:cNvSpPr>
              <a:spLocks noChangeArrowheads="1"/>
            </p:cNvSpPr>
            <p:nvPr/>
          </p:nvSpPr>
          <p:spPr bwMode="auto">
            <a:xfrm>
              <a:off x="385" y="2973"/>
              <a:ext cx="2767" cy="865"/>
            </a:xfrm>
            <a:prstGeom prst="can">
              <a:avLst>
                <a:gd name="adj" fmla="val 17111"/>
              </a:avLst>
            </a:prstGeom>
            <a:solidFill>
              <a:srgbClr val="FFFF99"/>
            </a:solidFill>
            <a:ln w="19050">
              <a:solidFill>
                <a:srgbClr val="0000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58" name="Text Box 79"/>
            <p:cNvSpPr txBox="1">
              <a:spLocks noChangeArrowheads="1"/>
            </p:cNvSpPr>
            <p:nvPr/>
          </p:nvSpPr>
          <p:spPr bwMode="auto">
            <a:xfrm>
              <a:off x="295" y="3796"/>
              <a:ext cx="294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Experience Database</a:t>
              </a:r>
            </a:p>
          </p:txBody>
        </p:sp>
      </p:grpSp>
      <p:sp>
        <p:nvSpPr>
          <p:cNvPr id="59" name="Text Box 80"/>
          <p:cNvSpPr txBox="1">
            <a:spLocks noChangeArrowheads="1"/>
          </p:cNvSpPr>
          <p:nvPr/>
        </p:nvSpPr>
        <p:spPr bwMode="auto">
          <a:xfrm>
            <a:off x="3879330" y="4833884"/>
            <a:ext cx="109220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T/M/T</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Products</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Project plans</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a:t>
            </a:r>
          </a:p>
        </p:txBody>
      </p:sp>
      <p:grpSp>
        <p:nvGrpSpPr>
          <p:cNvPr id="60" name="Group 81"/>
          <p:cNvGrpSpPr>
            <a:grpSpLocks/>
          </p:cNvGrpSpPr>
          <p:nvPr/>
        </p:nvGrpSpPr>
        <p:grpSpPr bwMode="auto">
          <a:xfrm>
            <a:off x="1279005" y="4856109"/>
            <a:ext cx="796925" cy="882650"/>
            <a:chOff x="476" y="3190"/>
            <a:chExt cx="570" cy="632"/>
          </a:xfrm>
        </p:grpSpPr>
        <p:grpSp>
          <p:nvGrpSpPr>
            <p:cNvPr id="61" name="Group 82"/>
            <p:cNvGrpSpPr>
              <a:grpSpLocks/>
            </p:cNvGrpSpPr>
            <p:nvPr/>
          </p:nvGrpSpPr>
          <p:grpSpPr bwMode="auto">
            <a:xfrm>
              <a:off x="476" y="3190"/>
              <a:ext cx="570" cy="331"/>
              <a:chOff x="532" y="3203"/>
              <a:chExt cx="570" cy="331"/>
            </a:xfrm>
          </p:grpSpPr>
          <p:sp>
            <p:nvSpPr>
              <p:cNvPr id="63" name="Rectangle 83"/>
              <p:cNvSpPr>
                <a:spLocks noChangeArrowheads="1"/>
              </p:cNvSpPr>
              <p:nvPr/>
            </p:nvSpPr>
            <p:spPr bwMode="auto">
              <a:xfrm>
                <a:off x="671" y="3203"/>
                <a:ext cx="431" cy="208"/>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64" name="Rectangle 84"/>
              <p:cNvSpPr>
                <a:spLocks noChangeArrowheads="1"/>
              </p:cNvSpPr>
              <p:nvPr/>
            </p:nvSpPr>
            <p:spPr bwMode="auto">
              <a:xfrm>
                <a:off x="607" y="3270"/>
                <a:ext cx="431" cy="208"/>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65" name="Rectangle 85"/>
              <p:cNvSpPr>
                <a:spLocks noChangeArrowheads="1"/>
              </p:cNvSpPr>
              <p:nvPr/>
            </p:nvSpPr>
            <p:spPr bwMode="auto">
              <a:xfrm>
                <a:off x="532" y="3326"/>
                <a:ext cx="431" cy="208"/>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grpSp>
        <p:sp>
          <p:nvSpPr>
            <p:cNvPr id="62" name="Text Box 86"/>
            <p:cNvSpPr txBox="1">
              <a:spLocks noChangeArrowheads="1"/>
            </p:cNvSpPr>
            <p:nvPr/>
          </p:nvSpPr>
          <p:spPr bwMode="auto">
            <a:xfrm>
              <a:off x="484" y="3475"/>
              <a:ext cx="536"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Process-</a:t>
              </a:r>
              <a:br>
                <a:rPr kumimoji="0" lang="en-US" sz="1000" b="1" i="0" u="none" strike="noStrike" kern="0" cap="none" spc="0" normalizeH="0" baseline="0" noProof="0" smtClean="0">
                  <a:ln>
                    <a:noFill/>
                  </a:ln>
                  <a:solidFill>
                    <a:srgbClr val="000000"/>
                  </a:solidFill>
                  <a:effectLst/>
                  <a:uLnTx/>
                  <a:uFillTx/>
                  <a:latin typeface="Arial" pitchFamily="34" charset="0"/>
                </a:rPr>
              </a:br>
              <a:r>
                <a:rPr kumimoji="0" lang="en-US" sz="1000" b="1" i="0" u="none" strike="noStrike" kern="0" cap="none" spc="0" normalizeH="0" baseline="0" noProof="0" smtClean="0">
                  <a:ln>
                    <a:noFill/>
                  </a:ln>
                  <a:solidFill>
                    <a:srgbClr val="000000"/>
                  </a:solidFill>
                  <a:effectLst/>
                  <a:uLnTx/>
                  <a:uFillTx/>
                  <a:latin typeface="Arial" pitchFamily="34" charset="0"/>
                </a:rPr>
                <a:t>models</a:t>
              </a:r>
            </a:p>
          </p:txBody>
        </p:sp>
      </p:grpSp>
      <p:grpSp>
        <p:nvGrpSpPr>
          <p:cNvPr id="66" name="Group 87"/>
          <p:cNvGrpSpPr>
            <a:grpSpLocks/>
          </p:cNvGrpSpPr>
          <p:nvPr/>
        </p:nvGrpSpPr>
        <p:grpSpPr bwMode="auto">
          <a:xfrm>
            <a:off x="2115617" y="4938659"/>
            <a:ext cx="749300" cy="800100"/>
            <a:chOff x="1074" y="3249"/>
            <a:chExt cx="536" cy="573"/>
          </a:xfrm>
        </p:grpSpPr>
        <p:grpSp>
          <p:nvGrpSpPr>
            <p:cNvPr id="67" name="Group 88"/>
            <p:cNvGrpSpPr>
              <a:grpSpLocks/>
            </p:cNvGrpSpPr>
            <p:nvPr/>
          </p:nvGrpSpPr>
          <p:grpSpPr bwMode="auto">
            <a:xfrm>
              <a:off x="1210" y="3249"/>
              <a:ext cx="264" cy="264"/>
              <a:chOff x="1309" y="3233"/>
              <a:chExt cx="264" cy="264"/>
            </a:xfrm>
          </p:grpSpPr>
          <p:sp>
            <p:nvSpPr>
              <p:cNvPr id="69" name="Oval 89"/>
              <p:cNvSpPr>
                <a:spLocks noChangeArrowheads="1"/>
              </p:cNvSpPr>
              <p:nvPr/>
            </p:nvSpPr>
            <p:spPr bwMode="auto">
              <a:xfrm>
                <a:off x="1365" y="3233"/>
                <a:ext cx="208" cy="208"/>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0" name="Oval 90"/>
              <p:cNvSpPr>
                <a:spLocks noChangeArrowheads="1"/>
              </p:cNvSpPr>
              <p:nvPr/>
            </p:nvSpPr>
            <p:spPr bwMode="auto">
              <a:xfrm>
                <a:off x="1309" y="3289"/>
                <a:ext cx="208" cy="208"/>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grpSp>
        <p:sp>
          <p:nvSpPr>
            <p:cNvPr id="68" name="Text Box 91"/>
            <p:cNvSpPr txBox="1">
              <a:spLocks noChangeArrowheads="1"/>
            </p:cNvSpPr>
            <p:nvPr/>
          </p:nvSpPr>
          <p:spPr bwMode="auto">
            <a:xfrm>
              <a:off x="1074" y="3475"/>
              <a:ext cx="536"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Product-</a:t>
              </a:r>
              <a:br>
                <a:rPr kumimoji="0" lang="en-US" sz="1000" b="1" i="0" u="none" strike="noStrike" kern="0" cap="none" spc="0" normalizeH="0" baseline="0" noProof="0" smtClean="0">
                  <a:ln>
                    <a:noFill/>
                  </a:ln>
                  <a:solidFill>
                    <a:srgbClr val="000000"/>
                  </a:solidFill>
                  <a:effectLst/>
                  <a:uLnTx/>
                  <a:uFillTx/>
                  <a:latin typeface="Arial" pitchFamily="34" charset="0"/>
                </a:rPr>
              </a:br>
              <a:r>
                <a:rPr kumimoji="0" lang="en-US" sz="1000" b="1" i="0" u="none" strike="noStrike" kern="0" cap="none" spc="0" normalizeH="0" baseline="0" noProof="0" smtClean="0">
                  <a:ln>
                    <a:noFill/>
                  </a:ln>
                  <a:solidFill>
                    <a:srgbClr val="000000"/>
                  </a:solidFill>
                  <a:effectLst/>
                  <a:uLnTx/>
                  <a:uFillTx/>
                  <a:latin typeface="Arial" pitchFamily="34" charset="0"/>
                </a:rPr>
                <a:t>models</a:t>
              </a:r>
            </a:p>
          </p:txBody>
        </p:sp>
      </p:grpSp>
      <p:grpSp>
        <p:nvGrpSpPr>
          <p:cNvPr id="71" name="Group 92"/>
          <p:cNvGrpSpPr>
            <a:grpSpLocks/>
          </p:cNvGrpSpPr>
          <p:nvPr/>
        </p:nvGrpSpPr>
        <p:grpSpPr bwMode="auto">
          <a:xfrm>
            <a:off x="2939530" y="4838646"/>
            <a:ext cx="812800" cy="898525"/>
            <a:chOff x="1664" y="3177"/>
            <a:chExt cx="581" cy="644"/>
          </a:xfrm>
        </p:grpSpPr>
        <p:grpSp>
          <p:nvGrpSpPr>
            <p:cNvPr id="72" name="Group 93"/>
            <p:cNvGrpSpPr>
              <a:grpSpLocks/>
            </p:cNvGrpSpPr>
            <p:nvPr/>
          </p:nvGrpSpPr>
          <p:grpSpPr bwMode="auto">
            <a:xfrm>
              <a:off x="1678" y="3177"/>
              <a:ext cx="567" cy="344"/>
              <a:chOff x="1565" y="3158"/>
              <a:chExt cx="567" cy="344"/>
            </a:xfrm>
          </p:grpSpPr>
          <p:sp>
            <p:nvSpPr>
              <p:cNvPr id="74" name="Rectangle 94"/>
              <p:cNvSpPr>
                <a:spLocks noChangeArrowheads="1"/>
              </p:cNvSpPr>
              <p:nvPr/>
            </p:nvSpPr>
            <p:spPr bwMode="auto">
              <a:xfrm>
                <a:off x="1701" y="3158"/>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5" name="Rectangle 95"/>
              <p:cNvSpPr>
                <a:spLocks noChangeArrowheads="1"/>
              </p:cNvSpPr>
              <p:nvPr/>
            </p:nvSpPr>
            <p:spPr bwMode="auto">
              <a:xfrm>
                <a:off x="1655" y="3203"/>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6" name="Rectangle 96"/>
              <p:cNvSpPr>
                <a:spLocks noChangeArrowheads="1"/>
              </p:cNvSpPr>
              <p:nvPr/>
            </p:nvSpPr>
            <p:spPr bwMode="auto">
              <a:xfrm>
                <a:off x="1610" y="3249"/>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grpSp>
            <p:nvGrpSpPr>
              <p:cNvPr id="77" name="Group 97"/>
              <p:cNvGrpSpPr>
                <a:grpSpLocks/>
              </p:cNvGrpSpPr>
              <p:nvPr/>
            </p:nvGrpSpPr>
            <p:grpSpPr bwMode="auto">
              <a:xfrm>
                <a:off x="1565" y="3294"/>
                <a:ext cx="432" cy="208"/>
                <a:chOff x="1588" y="3355"/>
                <a:chExt cx="432" cy="208"/>
              </a:xfrm>
            </p:grpSpPr>
            <p:sp>
              <p:nvSpPr>
                <p:cNvPr id="78" name="Rectangle 98"/>
                <p:cNvSpPr>
                  <a:spLocks noChangeArrowheads="1"/>
                </p:cNvSpPr>
                <p:nvPr/>
              </p:nvSpPr>
              <p:spPr bwMode="auto">
                <a:xfrm>
                  <a:off x="1589" y="3355"/>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9" name="Freeform 99"/>
                <p:cNvSpPr>
                  <a:spLocks/>
                </p:cNvSpPr>
                <p:nvPr/>
              </p:nvSpPr>
              <p:spPr bwMode="auto">
                <a:xfrm>
                  <a:off x="1588" y="3398"/>
                  <a:ext cx="420" cy="105"/>
                </a:xfrm>
                <a:custGeom>
                  <a:avLst/>
                  <a:gdLst>
                    <a:gd name="T0" fmla="*/ 0 w 420"/>
                    <a:gd name="T1" fmla="*/ 105 h 105"/>
                    <a:gd name="T2" fmla="*/ 57 w 420"/>
                    <a:gd name="T3" fmla="*/ 74 h 105"/>
                    <a:gd name="T4" fmla="*/ 98 w 420"/>
                    <a:gd name="T5" fmla="*/ 53 h 105"/>
                    <a:gd name="T6" fmla="*/ 171 w 420"/>
                    <a:gd name="T7" fmla="*/ 42 h 105"/>
                    <a:gd name="T8" fmla="*/ 187 w 420"/>
                    <a:gd name="T9" fmla="*/ 16 h 105"/>
                    <a:gd name="T10" fmla="*/ 192 w 420"/>
                    <a:gd name="T11" fmla="*/ 42 h 105"/>
                    <a:gd name="T12" fmla="*/ 213 w 420"/>
                    <a:gd name="T13" fmla="*/ 48 h 105"/>
                    <a:gd name="T14" fmla="*/ 285 w 420"/>
                    <a:gd name="T15" fmla="*/ 74 h 105"/>
                    <a:gd name="T16" fmla="*/ 301 w 420"/>
                    <a:gd name="T17" fmla="*/ 1 h 105"/>
                    <a:gd name="T18" fmla="*/ 337 w 420"/>
                    <a:gd name="T19" fmla="*/ 32 h 105"/>
                    <a:gd name="T20" fmla="*/ 374 w 420"/>
                    <a:gd name="T21" fmla="*/ 27 h 105"/>
                    <a:gd name="T22" fmla="*/ 420 w 420"/>
                    <a:gd name="T23" fmla="*/ 6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0"/>
                    <a:gd name="T37" fmla="*/ 0 h 105"/>
                    <a:gd name="T38" fmla="*/ 420 w 420"/>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0" h="105">
                      <a:moveTo>
                        <a:pt x="0" y="105"/>
                      </a:moveTo>
                      <a:cubicBezTo>
                        <a:pt x="16" y="88"/>
                        <a:pt x="37" y="86"/>
                        <a:pt x="57" y="74"/>
                      </a:cubicBezTo>
                      <a:cubicBezTo>
                        <a:pt x="66" y="47"/>
                        <a:pt x="69" y="47"/>
                        <a:pt x="98" y="53"/>
                      </a:cubicBezTo>
                      <a:cubicBezTo>
                        <a:pt x="127" y="93"/>
                        <a:pt x="142" y="63"/>
                        <a:pt x="171" y="42"/>
                      </a:cubicBezTo>
                      <a:cubicBezTo>
                        <a:pt x="175" y="30"/>
                        <a:pt x="180" y="10"/>
                        <a:pt x="187" y="16"/>
                      </a:cubicBezTo>
                      <a:cubicBezTo>
                        <a:pt x="193" y="22"/>
                        <a:pt x="186" y="35"/>
                        <a:pt x="192" y="42"/>
                      </a:cubicBezTo>
                      <a:cubicBezTo>
                        <a:pt x="197" y="48"/>
                        <a:pt x="206" y="46"/>
                        <a:pt x="213" y="48"/>
                      </a:cubicBezTo>
                      <a:cubicBezTo>
                        <a:pt x="235" y="62"/>
                        <a:pt x="261" y="64"/>
                        <a:pt x="285" y="74"/>
                      </a:cubicBezTo>
                      <a:cubicBezTo>
                        <a:pt x="278" y="51"/>
                        <a:pt x="283" y="18"/>
                        <a:pt x="301" y="1"/>
                      </a:cubicBezTo>
                      <a:cubicBezTo>
                        <a:pt x="339" y="13"/>
                        <a:pt x="329" y="0"/>
                        <a:pt x="337" y="32"/>
                      </a:cubicBezTo>
                      <a:cubicBezTo>
                        <a:pt x="349" y="30"/>
                        <a:pt x="362" y="31"/>
                        <a:pt x="374" y="27"/>
                      </a:cubicBezTo>
                      <a:cubicBezTo>
                        <a:pt x="395" y="20"/>
                        <a:pt x="380" y="6"/>
                        <a:pt x="420" y="6"/>
                      </a:cubicBezTo>
                    </a:path>
                  </a:pathLst>
                </a:custGeom>
                <a:noFill/>
                <a:ln w="127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80" name="Freeform 100"/>
                <p:cNvSpPr>
                  <a:spLocks/>
                </p:cNvSpPr>
                <p:nvPr/>
              </p:nvSpPr>
              <p:spPr bwMode="auto">
                <a:xfrm>
                  <a:off x="1593" y="3370"/>
                  <a:ext cx="425" cy="158"/>
                </a:xfrm>
                <a:custGeom>
                  <a:avLst/>
                  <a:gdLst>
                    <a:gd name="T0" fmla="*/ 0 w 408"/>
                    <a:gd name="T1" fmla="*/ 151 h 158"/>
                    <a:gd name="T2" fmla="*/ 61 w 408"/>
                    <a:gd name="T3" fmla="*/ 60 h 158"/>
                    <a:gd name="T4" fmla="*/ 252 w 408"/>
                    <a:gd name="T5" fmla="*/ 151 h 158"/>
                    <a:gd name="T6" fmla="*/ 503 w 408"/>
                    <a:gd name="T7" fmla="*/ 15 h 158"/>
                    <a:gd name="T8" fmla="*/ 566 w 408"/>
                    <a:gd name="T9" fmla="*/ 60 h 158"/>
                    <a:gd name="T10" fmla="*/ 0 60000 65536"/>
                    <a:gd name="T11" fmla="*/ 0 60000 65536"/>
                    <a:gd name="T12" fmla="*/ 0 60000 65536"/>
                    <a:gd name="T13" fmla="*/ 0 60000 65536"/>
                    <a:gd name="T14" fmla="*/ 0 60000 65536"/>
                    <a:gd name="T15" fmla="*/ 0 w 408"/>
                    <a:gd name="T16" fmla="*/ 0 h 158"/>
                    <a:gd name="T17" fmla="*/ 408 w 408"/>
                    <a:gd name="T18" fmla="*/ 158 h 158"/>
                  </a:gdLst>
                  <a:ahLst/>
                  <a:cxnLst>
                    <a:cxn ang="T10">
                      <a:pos x="T0" y="T1"/>
                    </a:cxn>
                    <a:cxn ang="T11">
                      <a:pos x="T2" y="T3"/>
                    </a:cxn>
                    <a:cxn ang="T12">
                      <a:pos x="T4" y="T5"/>
                    </a:cxn>
                    <a:cxn ang="T13">
                      <a:pos x="T6" y="T7"/>
                    </a:cxn>
                    <a:cxn ang="T14">
                      <a:pos x="T8" y="T9"/>
                    </a:cxn>
                  </a:cxnLst>
                  <a:rect l="T15" t="T16" r="T17" b="T18"/>
                  <a:pathLst>
                    <a:path w="408" h="158">
                      <a:moveTo>
                        <a:pt x="0" y="151"/>
                      </a:moveTo>
                      <a:cubicBezTo>
                        <a:pt x="7" y="105"/>
                        <a:pt x="15" y="60"/>
                        <a:pt x="45" y="60"/>
                      </a:cubicBezTo>
                      <a:cubicBezTo>
                        <a:pt x="75" y="60"/>
                        <a:pt x="128" y="158"/>
                        <a:pt x="181" y="151"/>
                      </a:cubicBezTo>
                      <a:cubicBezTo>
                        <a:pt x="234" y="144"/>
                        <a:pt x="325" y="30"/>
                        <a:pt x="363" y="15"/>
                      </a:cubicBezTo>
                      <a:cubicBezTo>
                        <a:pt x="401" y="0"/>
                        <a:pt x="404" y="30"/>
                        <a:pt x="408" y="60"/>
                      </a:cubicBezTo>
                    </a:path>
                  </a:pathLst>
                </a:custGeom>
                <a:noFill/>
                <a:ln w="12700">
                  <a:solidFill>
                    <a:srgbClr val="CC3300"/>
                  </a:solidFill>
                  <a:round/>
                  <a:headEnd/>
                  <a:tailEnd/>
                </a:ln>
                <a:extLst>
                  <a:ext uri="{909E8E84-426E-40DD-AFC4-6F175D3DCCD1}">
                    <a14:hiddenFill xmlns:a14="http://schemas.microsoft.com/office/drawing/2010/main">
                      <a:solidFill>
                        <a:srgbClr val="FFFFFF"/>
                      </a:solid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sp>
          <p:nvSpPr>
            <p:cNvPr id="73" name="Text Box 101"/>
            <p:cNvSpPr txBox="1">
              <a:spLocks noChangeArrowheads="1"/>
            </p:cNvSpPr>
            <p:nvPr/>
          </p:nvSpPr>
          <p:spPr bwMode="auto">
            <a:xfrm>
              <a:off x="1664" y="3473"/>
              <a:ext cx="536"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Quality-</a:t>
              </a:r>
              <a:br>
                <a:rPr kumimoji="0" lang="en-US" sz="1000" b="1" i="0" u="none" strike="noStrike" kern="0" cap="none" spc="0" normalizeH="0" baseline="0" noProof="0" smtClean="0">
                  <a:ln>
                    <a:noFill/>
                  </a:ln>
                  <a:solidFill>
                    <a:srgbClr val="000000"/>
                  </a:solidFill>
                  <a:effectLst/>
                  <a:uLnTx/>
                  <a:uFillTx/>
                  <a:latin typeface="Arial" pitchFamily="34" charset="0"/>
                </a:rPr>
              </a:br>
              <a:r>
                <a:rPr kumimoji="0" lang="en-US" sz="1000" b="1" i="0" u="none" strike="noStrike" kern="0" cap="none" spc="0" normalizeH="0" baseline="0" noProof="0" smtClean="0">
                  <a:ln>
                    <a:noFill/>
                  </a:ln>
                  <a:solidFill>
                    <a:srgbClr val="000000"/>
                  </a:solidFill>
                  <a:effectLst/>
                  <a:uLnTx/>
                  <a:uFillTx/>
                  <a:latin typeface="Arial" pitchFamily="34" charset="0"/>
                </a:rPr>
                <a:t>models</a:t>
              </a:r>
            </a:p>
          </p:txBody>
        </p:sp>
      </p:grpSp>
      <p:grpSp>
        <p:nvGrpSpPr>
          <p:cNvPr id="81" name="Group 102"/>
          <p:cNvGrpSpPr>
            <a:grpSpLocks/>
          </p:cNvGrpSpPr>
          <p:nvPr/>
        </p:nvGrpSpPr>
        <p:grpSpPr bwMode="auto">
          <a:xfrm>
            <a:off x="1482205" y="1952571"/>
            <a:ext cx="1298575" cy="2562225"/>
            <a:chOff x="621" y="1112"/>
            <a:chExt cx="929" cy="1834"/>
          </a:xfrm>
        </p:grpSpPr>
        <p:sp>
          <p:nvSpPr>
            <p:cNvPr id="82" name="Text Box 103"/>
            <p:cNvSpPr txBox="1">
              <a:spLocks noChangeArrowheads="1"/>
            </p:cNvSpPr>
            <p:nvPr/>
          </p:nvSpPr>
          <p:spPr bwMode="auto">
            <a:xfrm>
              <a:off x="748" y="2478"/>
              <a:ext cx="802"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Reuse (Models)</a:t>
              </a:r>
            </a:p>
          </p:txBody>
        </p:sp>
        <p:sp>
          <p:nvSpPr>
            <p:cNvPr id="83" name="Arc 104"/>
            <p:cNvSpPr>
              <a:spLocks/>
            </p:cNvSpPr>
            <p:nvPr/>
          </p:nvSpPr>
          <p:spPr bwMode="auto">
            <a:xfrm rot="-4898236">
              <a:off x="91" y="1642"/>
              <a:ext cx="1834" cy="774"/>
            </a:xfrm>
            <a:custGeom>
              <a:avLst/>
              <a:gdLst>
                <a:gd name="T0" fmla="*/ 0 w 42948"/>
                <a:gd name="T1" fmla="*/ 0 h 21600"/>
                <a:gd name="T2" fmla="*/ 0 w 42948"/>
                <a:gd name="T3" fmla="*/ 0 h 21600"/>
                <a:gd name="T4" fmla="*/ 0 w 42948"/>
                <a:gd name="T5" fmla="*/ 0 h 21600"/>
                <a:gd name="T6" fmla="*/ 0 60000 65536"/>
                <a:gd name="T7" fmla="*/ 0 60000 65536"/>
                <a:gd name="T8" fmla="*/ 0 60000 65536"/>
                <a:gd name="T9" fmla="*/ 0 w 42948"/>
                <a:gd name="T10" fmla="*/ 0 h 21600"/>
                <a:gd name="T11" fmla="*/ 42948 w 42948"/>
                <a:gd name="T12" fmla="*/ 21600 h 21600"/>
              </a:gdLst>
              <a:ahLst/>
              <a:cxnLst>
                <a:cxn ang="T6">
                  <a:pos x="T0" y="T1"/>
                </a:cxn>
                <a:cxn ang="T7">
                  <a:pos x="T2" y="T3"/>
                </a:cxn>
                <a:cxn ang="T8">
                  <a:pos x="T4" y="T5"/>
                </a:cxn>
              </a:cxnLst>
              <a:rect l="T9" t="T10" r="T11" b="T12"/>
              <a:pathLst>
                <a:path w="42948" h="21600" fill="none" extrusionOk="0">
                  <a:moveTo>
                    <a:pt x="-1" y="19246"/>
                  </a:moveTo>
                  <a:cubicBezTo>
                    <a:pt x="1199" y="8293"/>
                    <a:pt x="10452" y="-1"/>
                    <a:pt x="21471" y="0"/>
                  </a:cubicBezTo>
                  <a:cubicBezTo>
                    <a:pt x="32508" y="0"/>
                    <a:pt x="41771" y="8322"/>
                    <a:pt x="42947" y="19297"/>
                  </a:cubicBezTo>
                </a:path>
                <a:path w="42948" h="21600" stroke="0" extrusionOk="0">
                  <a:moveTo>
                    <a:pt x="-1" y="19246"/>
                  </a:moveTo>
                  <a:cubicBezTo>
                    <a:pt x="1199" y="8293"/>
                    <a:pt x="10452" y="-1"/>
                    <a:pt x="21471" y="0"/>
                  </a:cubicBezTo>
                  <a:cubicBezTo>
                    <a:pt x="32508" y="0"/>
                    <a:pt x="41771" y="8322"/>
                    <a:pt x="42947" y="19297"/>
                  </a:cubicBezTo>
                  <a:lnTo>
                    <a:pt x="21471" y="21600"/>
                  </a:lnTo>
                  <a:lnTo>
                    <a:pt x="-1" y="19246"/>
                  </a:lnTo>
                  <a:close/>
                </a:path>
              </a:pathLst>
            </a:custGeom>
            <a:noFill/>
            <a:ln w="19050">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vert="eaVert" wrap="none" tIns="90000" bIns="9000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84" name="Group 105"/>
          <p:cNvGrpSpPr>
            <a:grpSpLocks/>
          </p:cNvGrpSpPr>
          <p:nvPr/>
        </p:nvGrpSpPr>
        <p:grpSpPr bwMode="auto">
          <a:xfrm>
            <a:off x="5019155" y="4938659"/>
            <a:ext cx="1331912" cy="331787"/>
            <a:chOff x="3152" y="3249"/>
            <a:chExt cx="953" cy="238"/>
          </a:xfrm>
        </p:grpSpPr>
        <p:sp>
          <p:nvSpPr>
            <p:cNvPr id="85" name="Text Box 106"/>
            <p:cNvSpPr txBox="1">
              <a:spLocks noChangeArrowheads="1"/>
            </p:cNvSpPr>
            <p:nvPr/>
          </p:nvSpPr>
          <p:spPr bwMode="auto">
            <a:xfrm>
              <a:off x="3381" y="3249"/>
              <a:ext cx="47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Storage</a:t>
              </a:r>
            </a:p>
          </p:txBody>
        </p:sp>
        <p:sp>
          <p:nvSpPr>
            <p:cNvPr id="86" name="Line 107"/>
            <p:cNvSpPr>
              <a:spLocks noChangeShapeType="1"/>
            </p:cNvSpPr>
            <p:nvPr/>
          </p:nvSpPr>
          <p:spPr bwMode="auto">
            <a:xfrm flipH="1">
              <a:off x="3152" y="3430"/>
              <a:ext cx="95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87" name="Group 108"/>
          <p:cNvGrpSpPr>
            <a:grpSpLocks/>
          </p:cNvGrpSpPr>
          <p:nvPr/>
        </p:nvGrpSpPr>
        <p:grpSpPr bwMode="auto">
          <a:xfrm>
            <a:off x="7330555" y="2562171"/>
            <a:ext cx="622300" cy="601663"/>
            <a:chOff x="4950" y="1480"/>
            <a:chExt cx="445" cy="430"/>
          </a:xfrm>
        </p:grpSpPr>
        <p:sp>
          <p:nvSpPr>
            <p:cNvPr id="88" name="Oval 109"/>
            <p:cNvSpPr>
              <a:spLocks noChangeArrowheads="1"/>
            </p:cNvSpPr>
            <p:nvPr/>
          </p:nvSpPr>
          <p:spPr bwMode="auto">
            <a:xfrm>
              <a:off x="4979" y="1525"/>
              <a:ext cx="385" cy="385"/>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89" name="Text Box 110"/>
            <p:cNvSpPr txBox="1">
              <a:spLocks noChangeArrowheads="1"/>
            </p:cNvSpPr>
            <p:nvPr/>
          </p:nvSpPr>
          <p:spPr bwMode="auto">
            <a:xfrm>
              <a:off x="4950" y="1480"/>
              <a:ext cx="44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SW-</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System/</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Product</a:t>
              </a:r>
            </a:p>
          </p:txBody>
        </p:sp>
      </p:grpSp>
      <p:sp>
        <p:nvSpPr>
          <p:cNvPr id="90" name="Rectangle 111"/>
          <p:cNvSpPr>
            <a:spLocks noChangeArrowheads="1"/>
          </p:cNvSpPr>
          <p:nvPr/>
        </p:nvSpPr>
        <p:spPr bwMode="auto">
          <a:xfrm>
            <a:off x="2801417" y="3192409"/>
            <a:ext cx="4373563" cy="223837"/>
          </a:xfrm>
          <a:prstGeom prst="rect">
            <a:avLst/>
          </a:prstGeom>
          <a:solidFill>
            <a:srgbClr val="CCFFFF"/>
          </a:solidFill>
          <a:ln w="12700">
            <a:solidFill>
              <a:srgbClr val="0000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dirty="0" smtClean="0">
                <a:ln>
                  <a:noFill/>
                </a:ln>
                <a:solidFill>
                  <a:srgbClr val="000000"/>
                </a:solidFill>
                <a:effectLst/>
                <a:uLnTx/>
                <a:uFillTx/>
                <a:latin typeface="Arial" pitchFamily="34" charset="0"/>
              </a:rPr>
              <a:t>Quality Assurance</a:t>
            </a:r>
          </a:p>
        </p:txBody>
      </p:sp>
      <p:sp>
        <p:nvSpPr>
          <p:cNvPr id="96" name="AutoShape 118"/>
          <p:cNvSpPr>
            <a:spLocks noChangeArrowheads="1"/>
          </p:cNvSpPr>
          <p:nvPr/>
        </p:nvSpPr>
        <p:spPr bwMode="auto">
          <a:xfrm>
            <a:off x="5005632" y="1353367"/>
            <a:ext cx="2825324" cy="451308"/>
          </a:xfrm>
          <a:prstGeom prst="foldedCorner">
            <a:avLst>
              <a:gd name="adj" fmla="val 17435"/>
            </a:avLst>
          </a:prstGeom>
          <a:solidFill>
            <a:srgbClr val="FFFF00"/>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algn="ctr" eaLnBrk="0" fontAlgn="base" hangingPunct="0">
              <a:spcBef>
                <a:spcPct val="0"/>
              </a:spcBef>
              <a:spcAft>
                <a:spcPct val="0"/>
              </a:spcAft>
            </a:pPr>
            <a:r>
              <a:rPr lang="en-US" sz="1400" b="1" kern="0" dirty="0">
                <a:solidFill>
                  <a:srgbClr val="000000"/>
                </a:solidFill>
                <a:latin typeface="Arial" pitchFamily="34" charset="0"/>
              </a:rPr>
              <a:t>Process Modeling (MVP-L)</a:t>
            </a:r>
          </a:p>
          <a:p>
            <a:pPr algn="ctr" eaLnBrk="0" fontAlgn="base" hangingPunct="0">
              <a:spcBef>
                <a:spcPct val="0"/>
              </a:spcBef>
              <a:spcAft>
                <a:spcPct val="0"/>
              </a:spcAft>
            </a:pPr>
            <a:r>
              <a:rPr lang="en-US" sz="1400" b="1" kern="0" dirty="0" err="1">
                <a:solidFill>
                  <a:srgbClr val="000000"/>
                </a:solidFill>
                <a:latin typeface="Arial" pitchFamily="34" charset="0"/>
              </a:rPr>
              <a:t>Req-Mgmt</a:t>
            </a:r>
            <a:endParaRPr lang="en-US" sz="1400" b="1" kern="0" dirty="0">
              <a:solidFill>
                <a:srgbClr val="000000"/>
              </a:solidFill>
              <a:latin typeface="Arial" pitchFamily="34" charset="0"/>
            </a:endParaRPr>
          </a:p>
        </p:txBody>
      </p:sp>
      <p:sp>
        <p:nvSpPr>
          <p:cNvPr id="97" name="AutoShape 119"/>
          <p:cNvSpPr>
            <a:spLocks noChangeArrowheads="1"/>
          </p:cNvSpPr>
          <p:nvPr/>
        </p:nvSpPr>
        <p:spPr bwMode="auto">
          <a:xfrm>
            <a:off x="7417596" y="3495740"/>
            <a:ext cx="1154182" cy="497830"/>
          </a:xfrm>
          <a:prstGeom prst="foldedCorner">
            <a:avLst>
              <a:gd name="adj" fmla="val 17435"/>
            </a:avLst>
          </a:prstGeom>
          <a:gradFill flip="none" rotWithShape="1">
            <a:gsLst>
              <a:gs pos="0">
                <a:srgbClr val="ACCBD4"/>
              </a:gs>
              <a:gs pos="0">
                <a:srgbClr val="FFFF00"/>
              </a:gs>
              <a:gs pos="100000">
                <a:srgbClr val="FF0000"/>
              </a:gs>
            </a:gsLst>
            <a:lin ang="0" scaled="1"/>
            <a:tileRect/>
          </a:gra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algn="ctr" eaLnBrk="0" fontAlgn="base" hangingPunct="0">
              <a:spcBef>
                <a:spcPct val="0"/>
              </a:spcBef>
              <a:spcAft>
                <a:spcPct val="0"/>
              </a:spcAft>
            </a:pPr>
            <a:r>
              <a:rPr lang="en-US" sz="1400" b="1" kern="0" dirty="0">
                <a:solidFill>
                  <a:srgbClr val="000000"/>
                </a:solidFill>
                <a:latin typeface="Arial" pitchFamily="34" charset="0"/>
              </a:rPr>
              <a:t>Version </a:t>
            </a:r>
            <a:r>
              <a:rPr lang="en-US" sz="1400" b="1" kern="0" dirty="0" err="1">
                <a:solidFill>
                  <a:srgbClr val="000000"/>
                </a:solidFill>
                <a:latin typeface="Arial" pitchFamily="34" charset="0"/>
              </a:rPr>
              <a:t>Mgmt</a:t>
            </a:r>
            <a:endParaRPr lang="en-US" sz="1400" b="1" kern="0" dirty="0">
              <a:solidFill>
                <a:srgbClr val="000000"/>
              </a:solidFill>
              <a:latin typeface="Arial" pitchFamily="34" charset="0"/>
            </a:endParaRPr>
          </a:p>
        </p:txBody>
      </p:sp>
      <p:sp>
        <p:nvSpPr>
          <p:cNvPr id="98" name="AutoShape 118"/>
          <p:cNvSpPr>
            <a:spLocks noChangeArrowheads="1"/>
          </p:cNvSpPr>
          <p:nvPr/>
        </p:nvSpPr>
        <p:spPr bwMode="auto">
          <a:xfrm>
            <a:off x="2537892" y="2215818"/>
            <a:ext cx="1300742" cy="436036"/>
          </a:xfrm>
          <a:prstGeom prst="foldedCorner">
            <a:avLst>
              <a:gd name="adj" fmla="val 17435"/>
            </a:avLst>
          </a:prstGeom>
          <a:solidFill>
            <a:srgbClr val="FFFF00"/>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algn="ctr" eaLnBrk="0" fontAlgn="base" hangingPunct="0">
              <a:spcBef>
                <a:spcPct val="0"/>
              </a:spcBef>
              <a:spcAft>
                <a:spcPct val="0"/>
              </a:spcAft>
            </a:pPr>
            <a:r>
              <a:rPr lang="en-US" sz="1400" b="1" kern="0" dirty="0" err="1">
                <a:solidFill>
                  <a:srgbClr val="000000"/>
                </a:solidFill>
                <a:latin typeface="Arial" pitchFamily="34" charset="0"/>
              </a:rPr>
              <a:t>mConcAppt</a:t>
            </a:r>
            <a:endParaRPr lang="en-US" sz="1400" b="1" kern="0" dirty="0">
              <a:solidFill>
                <a:srgbClr val="000000"/>
              </a:solidFill>
              <a:latin typeface="Arial" pitchFamily="34" charset="0"/>
            </a:endParaRPr>
          </a:p>
        </p:txBody>
      </p:sp>
      <p:sp>
        <p:nvSpPr>
          <p:cNvPr id="100" name="AutoShape 118"/>
          <p:cNvSpPr>
            <a:spLocks noChangeArrowheads="1"/>
          </p:cNvSpPr>
          <p:nvPr/>
        </p:nvSpPr>
        <p:spPr bwMode="auto">
          <a:xfrm>
            <a:off x="5721244" y="2042466"/>
            <a:ext cx="1179206" cy="423844"/>
          </a:xfrm>
          <a:prstGeom prst="foldedCorner">
            <a:avLst>
              <a:gd name="adj" fmla="val 17435"/>
            </a:avLst>
          </a:prstGeom>
          <a:solidFill>
            <a:srgbClr val="FF0000"/>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algn="ctr" eaLnBrk="0" fontAlgn="base" hangingPunct="0">
              <a:spcBef>
                <a:spcPct val="0"/>
              </a:spcBef>
              <a:spcAft>
                <a:spcPct val="0"/>
              </a:spcAft>
            </a:pPr>
            <a:r>
              <a:rPr lang="en-US" sz="1400" b="1" kern="0" dirty="0">
                <a:solidFill>
                  <a:schemeClr val="bg1"/>
                </a:solidFill>
                <a:latin typeface="Arial" pitchFamily="34" charset="0"/>
              </a:rPr>
              <a:t>Stepwise Abstraction</a:t>
            </a:r>
          </a:p>
        </p:txBody>
      </p:sp>
      <p:sp>
        <p:nvSpPr>
          <p:cNvPr id="101" name="AutoShape 118"/>
          <p:cNvSpPr>
            <a:spLocks noChangeArrowheads="1"/>
          </p:cNvSpPr>
          <p:nvPr/>
        </p:nvSpPr>
        <p:spPr bwMode="auto">
          <a:xfrm>
            <a:off x="4677710" y="3449323"/>
            <a:ext cx="1366000" cy="397661"/>
          </a:xfrm>
          <a:prstGeom prst="foldedCorner">
            <a:avLst>
              <a:gd name="adj" fmla="val 17435"/>
            </a:avLst>
          </a:prstGeom>
          <a:solidFill>
            <a:srgbClr val="FFFF00"/>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algn="ctr" eaLnBrk="0" fontAlgn="base" hangingPunct="0">
              <a:spcBef>
                <a:spcPct val="0"/>
              </a:spcBef>
              <a:spcAft>
                <a:spcPct val="0"/>
              </a:spcAft>
            </a:pPr>
            <a:r>
              <a:rPr lang="en-US" sz="1400" b="1" kern="0" dirty="0">
                <a:solidFill>
                  <a:srgbClr val="000000"/>
                </a:solidFill>
                <a:latin typeface="Arial" pitchFamily="34" charset="0"/>
              </a:rPr>
              <a:t>Inspections with PBR</a:t>
            </a:r>
          </a:p>
        </p:txBody>
      </p:sp>
      <p:cxnSp>
        <p:nvCxnSpPr>
          <p:cNvPr id="104" name="Gerader Verbinder 103"/>
          <p:cNvCxnSpPr/>
          <p:nvPr/>
        </p:nvCxnSpPr>
        <p:spPr>
          <a:xfrm flipH="1">
            <a:off x="5693252" y="2467328"/>
            <a:ext cx="36570" cy="192785"/>
          </a:xfrm>
          <a:prstGeom prst="line">
            <a:avLst/>
          </a:prstGeom>
          <a:ln>
            <a:solidFill>
              <a:srgbClr val="FFCC66"/>
            </a:solidFill>
          </a:ln>
        </p:spPr>
        <p:style>
          <a:lnRef idx="2">
            <a:schemeClr val="accent1"/>
          </a:lnRef>
          <a:fillRef idx="0">
            <a:schemeClr val="accent1"/>
          </a:fillRef>
          <a:effectRef idx="1">
            <a:schemeClr val="accent1"/>
          </a:effectRef>
          <a:fontRef idx="minor">
            <a:schemeClr val="tx1"/>
          </a:fontRef>
        </p:style>
      </p:cxnSp>
      <p:sp>
        <p:nvSpPr>
          <p:cNvPr id="105" name="Rechteck 90"/>
          <p:cNvSpPr/>
          <p:nvPr/>
        </p:nvSpPr>
        <p:spPr>
          <a:xfrm>
            <a:off x="2947133"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RE</a:t>
            </a:r>
            <a:r>
              <a:rPr lang="en-US" sz="1600" dirty="0"/>
              <a:t> </a:t>
            </a:r>
            <a:r>
              <a:rPr lang="en-US" sz="1600" dirty="0" smtClean="0"/>
              <a:t>/ ID</a:t>
            </a:r>
          </a:p>
        </p:txBody>
      </p:sp>
      <p:sp>
        <p:nvSpPr>
          <p:cNvPr id="106" name="Rechteck 91"/>
          <p:cNvSpPr/>
          <p:nvPr/>
        </p:nvSpPr>
        <p:spPr>
          <a:xfrm>
            <a:off x="5174589"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a:t>
            </a:r>
            <a:endParaRPr lang="en-US" dirty="0"/>
          </a:p>
        </p:txBody>
      </p:sp>
      <p:sp>
        <p:nvSpPr>
          <p:cNvPr id="107" name="Rechteck 92"/>
          <p:cNvSpPr/>
          <p:nvPr/>
        </p:nvSpPr>
        <p:spPr>
          <a:xfrm>
            <a:off x="6288318"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Test</a:t>
            </a:r>
            <a:endParaRPr lang="en-US" dirty="0"/>
          </a:p>
        </p:txBody>
      </p:sp>
      <p:cxnSp>
        <p:nvCxnSpPr>
          <p:cNvPr id="108" name="Gerade Verbindung mit Pfeil 94"/>
          <p:cNvCxnSpPr>
            <a:stCxn id="106" idx="3"/>
            <a:endCxn id="107" idx="1"/>
          </p:cNvCxnSpPr>
          <p:nvPr/>
        </p:nvCxnSpPr>
        <p:spPr>
          <a:xfrm>
            <a:off x="5979786" y="2871598"/>
            <a:ext cx="30853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9" name="Rechteck 91"/>
          <p:cNvSpPr/>
          <p:nvPr/>
        </p:nvSpPr>
        <p:spPr>
          <a:xfrm>
            <a:off x="4060861"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Arch</a:t>
            </a:r>
            <a:endParaRPr lang="en-US" dirty="0"/>
          </a:p>
        </p:txBody>
      </p:sp>
      <p:cxnSp>
        <p:nvCxnSpPr>
          <p:cNvPr id="110" name="Gerade Verbindung mit Pfeil 94"/>
          <p:cNvCxnSpPr>
            <a:stCxn id="109" idx="3"/>
            <a:endCxn id="106" idx="1"/>
          </p:cNvCxnSpPr>
          <p:nvPr/>
        </p:nvCxnSpPr>
        <p:spPr>
          <a:xfrm>
            <a:off x="4866058" y="2871598"/>
            <a:ext cx="30853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1" name="Gerade Verbindung mit Pfeil 94"/>
          <p:cNvCxnSpPr>
            <a:stCxn id="105" idx="3"/>
            <a:endCxn id="109" idx="1"/>
          </p:cNvCxnSpPr>
          <p:nvPr/>
        </p:nvCxnSpPr>
        <p:spPr>
          <a:xfrm>
            <a:off x="3752330" y="2871598"/>
            <a:ext cx="30853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9" name="AutoShape 118"/>
          <p:cNvSpPr>
            <a:spLocks noChangeArrowheads="1"/>
          </p:cNvSpPr>
          <p:nvPr/>
        </p:nvSpPr>
        <p:spPr bwMode="auto">
          <a:xfrm>
            <a:off x="6206853" y="3062234"/>
            <a:ext cx="851679" cy="272556"/>
          </a:xfrm>
          <a:prstGeom prst="foldedCorner">
            <a:avLst>
              <a:gd name="adj" fmla="val 17435"/>
            </a:avLst>
          </a:prstGeom>
          <a:gradFill flip="none" rotWithShape="1">
            <a:gsLst>
              <a:gs pos="0">
                <a:srgbClr val="ACCBD4"/>
              </a:gs>
              <a:gs pos="0">
                <a:srgbClr val="FFFF00"/>
              </a:gs>
              <a:gs pos="100000">
                <a:srgbClr val="FF0000"/>
              </a:gs>
            </a:gsLst>
            <a:lin ang="0" scaled="1"/>
            <a:tileRect/>
          </a:gra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algn="ctr" eaLnBrk="0" fontAlgn="base" hangingPunct="0">
              <a:spcBef>
                <a:spcPct val="0"/>
              </a:spcBef>
              <a:spcAft>
                <a:spcPct val="0"/>
              </a:spcAft>
            </a:pPr>
            <a:r>
              <a:rPr lang="en-US" sz="1400" b="1" kern="0" dirty="0">
                <a:solidFill>
                  <a:srgbClr val="000000"/>
                </a:solidFill>
                <a:latin typeface="Arial" pitchFamily="34" charset="0"/>
              </a:rPr>
              <a:t>Testing</a:t>
            </a:r>
          </a:p>
        </p:txBody>
      </p:sp>
      <p:sp>
        <p:nvSpPr>
          <p:cNvPr id="102" name="AutoShape 118"/>
          <p:cNvSpPr>
            <a:spLocks noChangeArrowheads="1"/>
          </p:cNvSpPr>
          <p:nvPr/>
        </p:nvSpPr>
        <p:spPr bwMode="auto">
          <a:xfrm>
            <a:off x="4664164" y="3025127"/>
            <a:ext cx="702812" cy="296464"/>
          </a:xfrm>
          <a:prstGeom prst="foldedCorner">
            <a:avLst>
              <a:gd name="adj" fmla="val 17435"/>
            </a:avLst>
          </a:prstGeom>
          <a:gradFill flip="none" rotWithShape="1">
            <a:gsLst>
              <a:gs pos="0">
                <a:srgbClr val="ACCBD4"/>
              </a:gs>
              <a:gs pos="0">
                <a:srgbClr val="FFFF00"/>
              </a:gs>
              <a:gs pos="100000">
                <a:srgbClr val="FF0000"/>
              </a:gs>
            </a:gsLst>
            <a:lin ang="0" scaled="1"/>
            <a:tileRect/>
          </a:gra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algn="ctr" eaLnBrk="0" fontAlgn="base" hangingPunct="0">
              <a:spcBef>
                <a:spcPct val="0"/>
              </a:spcBef>
              <a:spcAft>
                <a:spcPct val="0"/>
              </a:spcAft>
            </a:pPr>
            <a:r>
              <a:rPr lang="en-US" sz="1400" b="1" kern="0" dirty="0">
                <a:solidFill>
                  <a:srgbClr val="000000"/>
                </a:solidFill>
                <a:latin typeface="Arial" pitchFamily="34" charset="0"/>
              </a:rPr>
              <a:t>MIL</a:t>
            </a:r>
          </a:p>
        </p:txBody>
      </p:sp>
      <p:sp>
        <p:nvSpPr>
          <p:cNvPr id="112" name="TextBox 111"/>
          <p:cNvSpPr txBox="1"/>
          <p:nvPr/>
        </p:nvSpPr>
        <p:spPr>
          <a:xfrm>
            <a:off x="5018991" y="6129248"/>
            <a:ext cx="3106901" cy="738664"/>
          </a:xfrm>
          <a:prstGeom prst="rect">
            <a:avLst/>
          </a:prstGeom>
          <a:noFill/>
        </p:spPr>
        <p:txBody>
          <a:bodyPr wrap="square" rtlCol="0">
            <a:spAutoFit/>
          </a:bodyPr>
          <a:lstStyle/>
          <a:p>
            <a:r>
              <a:rPr lang="de-DE" sz="1050" dirty="0" smtClean="0"/>
              <a:t>RE: </a:t>
            </a:r>
            <a:r>
              <a:rPr lang="de-DE" sz="1050" dirty="0" err="1" smtClean="0"/>
              <a:t>Requirements</a:t>
            </a:r>
            <a:r>
              <a:rPr lang="de-DE" sz="1050" dirty="0" smtClean="0"/>
              <a:t> Engineering</a:t>
            </a:r>
          </a:p>
          <a:p>
            <a:r>
              <a:rPr lang="de-DE" sz="1050" dirty="0" smtClean="0"/>
              <a:t>ID: Interaction Design</a:t>
            </a:r>
          </a:p>
          <a:p>
            <a:r>
              <a:rPr lang="de-DE" sz="1050" dirty="0" smtClean="0"/>
              <a:t>AD: </a:t>
            </a:r>
            <a:r>
              <a:rPr lang="de-DE" sz="1050" dirty="0" err="1" smtClean="0"/>
              <a:t>Architecture</a:t>
            </a:r>
            <a:r>
              <a:rPr lang="de-DE" sz="1050" dirty="0" smtClean="0"/>
              <a:t> Design</a:t>
            </a:r>
          </a:p>
          <a:p>
            <a:r>
              <a:rPr lang="de-DE" sz="1050" dirty="0" smtClean="0"/>
              <a:t>CO: </a:t>
            </a:r>
            <a:r>
              <a:rPr lang="de-DE" sz="1050" dirty="0" err="1" smtClean="0"/>
              <a:t>Coding</a:t>
            </a:r>
            <a:endParaRPr lang="de-DE" sz="1050" dirty="0"/>
          </a:p>
        </p:txBody>
      </p:sp>
      <p:sp>
        <p:nvSpPr>
          <p:cNvPr id="113" name="AutoShape 118"/>
          <p:cNvSpPr>
            <a:spLocks noChangeArrowheads="1"/>
          </p:cNvSpPr>
          <p:nvPr/>
        </p:nvSpPr>
        <p:spPr bwMode="auto">
          <a:xfrm>
            <a:off x="6224066" y="128495"/>
            <a:ext cx="2089045" cy="366665"/>
          </a:xfrm>
          <a:prstGeom prst="foldedCorner">
            <a:avLst>
              <a:gd name="adj" fmla="val 17435"/>
            </a:avLst>
          </a:prstGeom>
          <a:solidFill>
            <a:srgbClr val="FFFF00"/>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400" b="1" i="0" u="none" strike="noStrike" kern="0" cap="none" spc="0" normalizeH="0" baseline="0" noProof="0" dirty="0" err="1" smtClean="0">
                <a:ln>
                  <a:noFill/>
                </a:ln>
                <a:solidFill>
                  <a:srgbClr val="000000"/>
                </a:solidFill>
                <a:effectLst/>
                <a:uLnTx/>
                <a:uFillTx/>
                <a:latin typeface="Arial" pitchFamily="34" charset="0"/>
              </a:rPr>
              <a:t>Github</a:t>
            </a:r>
            <a:r>
              <a:rPr kumimoji="0" lang="en-US" sz="1400" b="1" i="0" u="none" strike="noStrike" kern="0" cap="none" spc="0" normalizeH="0" baseline="0" noProof="0" dirty="0" smtClean="0">
                <a:ln>
                  <a:noFill/>
                </a:ln>
                <a:solidFill>
                  <a:srgbClr val="000000"/>
                </a:solidFill>
                <a:effectLst/>
                <a:uLnTx/>
                <a:uFillTx/>
                <a:latin typeface="Arial" pitchFamily="34" charset="0"/>
              </a:rPr>
              <a:t>-Wiki</a:t>
            </a:r>
          </a:p>
        </p:txBody>
      </p:sp>
      <p:sp>
        <p:nvSpPr>
          <p:cNvPr id="114" name="AutoShape 118"/>
          <p:cNvSpPr>
            <a:spLocks noChangeArrowheads="1"/>
          </p:cNvSpPr>
          <p:nvPr/>
        </p:nvSpPr>
        <p:spPr bwMode="auto">
          <a:xfrm>
            <a:off x="6241279" y="596023"/>
            <a:ext cx="2089045" cy="366665"/>
          </a:xfrm>
          <a:prstGeom prst="foldedCorner">
            <a:avLst>
              <a:gd name="adj" fmla="val 17435"/>
            </a:avLst>
          </a:prstGeom>
          <a:solidFill>
            <a:srgbClr val="FF0000"/>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400" b="1" i="0" u="none" strike="noStrike" kern="0" cap="none" spc="0" normalizeH="0" baseline="0" noProof="0" dirty="0" err="1" smtClean="0">
                <a:ln>
                  <a:noFill/>
                </a:ln>
                <a:solidFill>
                  <a:schemeClr val="bg1"/>
                </a:solidFill>
                <a:effectLst/>
                <a:uLnTx/>
                <a:uFillTx/>
                <a:latin typeface="Arial" pitchFamily="34" charset="0"/>
              </a:rPr>
              <a:t>Git</a:t>
            </a:r>
            <a:r>
              <a:rPr kumimoji="0" lang="en-US" sz="1400" b="1" i="0" u="none" strike="noStrike" kern="0" cap="none" spc="0" normalizeH="0" baseline="0" noProof="0" dirty="0" smtClean="0">
                <a:ln>
                  <a:noFill/>
                </a:ln>
                <a:solidFill>
                  <a:schemeClr val="bg1"/>
                </a:solidFill>
                <a:effectLst/>
                <a:uLnTx/>
                <a:uFillTx/>
                <a:latin typeface="Arial" pitchFamily="34" charset="0"/>
              </a:rPr>
              <a:t>-Repo</a:t>
            </a:r>
          </a:p>
        </p:txBody>
      </p:sp>
    </p:spTree>
    <p:extLst>
      <p:ext uri="{BB962C8B-B14F-4D97-AF65-F5344CB8AC3E}">
        <p14:creationId xmlns:p14="http://schemas.microsoft.com/office/powerpoint/2010/main" val="49780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Supervision</a:t>
            </a:r>
            <a:endParaRPr lang="en-US" dirty="0"/>
          </a:p>
        </p:txBody>
      </p:sp>
      <p:sp>
        <p:nvSpPr>
          <p:cNvPr id="3" name="Inhaltsplatzhalter 2"/>
          <p:cNvSpPr>
            <a:spLocks noGrp="1"/>
          </p:cNvSpPr>
          <p:nvPr>
            <p:ph idx="1"/>
          </p:nvPr>
        </p:nvSpPr>
        <p:spPr/>
        <p:txBody>
          <a:bodyPr/>
          <a:lstStyle/>
          <a:p>
            <a:endParaRPr lang="en-US" dirty="0"/>
          </a:p>
        </p:txBody>
      </p:sp>
      <p:graphicFrame>
        <p:nvGraphicFramePr>
          <p:cNvPr id="4" name="Tabelle 3"/>
          <p:cNvGraphicFramePr>
            <a:graphicFrameLocks noGrp="1"/>
          </p:cNvGraphicFramePr>
          <p:nvPr>
            <p:extLst>
              <p:ext uri="{D42A27DB-BD31-4B8C-83A1-F6EECF244321}">
                <p14:modId xmlns:p14="http://schemas.microsoft.com/office/powerpoint/2010/main" val="842276983"/>
              </p:ext>
            </p:extLst>
          </p:nvPr>
        </p:nvGraphicFramePr>
        <p:xfrm>
          <a:off x="827584" y="1988840"/>
          <a:ext cx="7535535" cy="2803167"/>
        </p:xfrm>
        <a:graphic>
          <a:graphicData uri="http://schemas.openxmlformats.org/drawingml/2006/table">
            <a:tbl>
              <a:tblPr firstRow="1" bandRow="1">
                <a:tableStyleId>{5C22544A-7EE6-4342-B048-85BDC9FD1C3A}</a:tableStyleId>
              </a:tblPr>
              <a:tblGrid>
                <a:gridCol w="1507107"/>
                <a:gridCol w="1507107"/>
                <a:gridCol w="1507107"/>
                <a:gridCol w="1507107"/>
                <a:gridCol w="1507107"/>
              </a:tblGrid>
              <a:tr h="350901">
                <a:tc>
                  <a:txBody>
                    <a:bodyPr/>
                    <a:lstStyle/>
                    <a:p>
                      <a:r>
                        <a:rPr lang="en-US" dirty="0" smtClean="0"/>
                        <a:t>Steffen</a:t>
                      </a:r>
                      <a:r>
                        <a:rPr lang="en-US" baseline="0" dirty="0" smtClean="0"/>
                        <a:t> Hess</a:t>
                      </a:r>
                      <a:endParaRPr lang="en-US" dirty="0"/>
                    </a:p>
                  </a:txBody>
                  <a:tcPr/>
                </a:tc>
                <a:tc>
                  <a:txBody>
                    <a:bodyPr/>
                    <a:lstStyle/>
                    <a:p>
                      <a:r>
                        <a:rPr lang="en-US" dirty="0" smtClean="0"/>
                        <a:t>Christian Wolschke</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Anne</a:t>
                      </a:r>
                      <a:r>
                        <a:rPr lang="en-US" baseline="0" dirty="0" smtClean="0"/>
                        <a:t> Hess</a:t>
                      </a:r>
                      <a:endParaRPr lang="en-US" dirty="0" smtClean="0"/>
                    </a:p>
                  </a:txBody>
                  <a:tcPr/>
                </a:tc>
                <a:tc>
                  <a:txBody>
                    <a:bodyPr/>
                    <a:lstStyle/>
                    <a:p>
                      <a:r>
                        <a:rPr lang="en-US" dirty="0" smtClean="0"/>
                        <a:t>Sebastian Müller</a:t>
                      </a:r>
                      <a:endParaRPr lang="en-US" dirty="0"/>
                    </a:p>
                  </a:txBody>
                  <a:tcPr/>
                </a:tc>
                <a:tc>
                  <a:txBody>
                    <a:bodyPr/>
                    <a:lstStyle/>
                    <a:p>
                      <a:r>
                        <a:rPr lang="en-US" dirty="0" smtClean="0"/>
                        <a:t>Malte Brunnlieb</a:t>
                      </a:r>
                      <a:endParaRPr lang="en-US" dirty="0"/>
                    </a:p>
                  </a:txBody>
                  <a:tcPr/>
                </a:tc>
              </a:tr>
              <a:tr h="2163087">
                <a:tc>
                  <a:txBody>
                    <a:bodyPr/>
                    <a:lstStyle/>
                    <a:p>
                      <a:r>
                        <a:rPr lang="en-US" dirty="0" smtClean="0"/>
                        <a:t>New feature requests</a:t>
                      </a:r>
                      <a:endParaRPr lang="en-US" dirty="0"/>
                    </a:p>
                  </a:txBody>
                  <a:tcPr/>
                </a:tc>
                <a:tc>
                  <a:txBody>
                    <a:bodyPr/>
                    <a:lstStyle/>
                    <a:p>
                      <a:r>
                        <a:rPr lang="en-US" dirty="0" smtClean="0"/>
                        <a:t>Project Management</a:t>
                      </a:r>
                    </a:p>
                    <a:p>
                      <a:endParaRPr lang="en-US" dirty="0" smtClean="0"/>
                    </a:p>
                    <a:p>
                      <a:r>
                        <a:rPr lang="en-US" dirty="0" smtClean="0"/>
                        <a:t>Issue Tracker</a:t>
                      </a:r>
                      <a:endParaRPr lang="en-US" dirty="0"/>
                    </a:p>
                  </a:txBody>
                  <a:tcPr/>
                </a:tc>
                <a:tc>
                  <a:txBody>
                    <a:bodyPr/>
                    <a:lstStyle/>
                    <a:p>
                      <a:r>
                        <a:rPr lang="en-US" dirty="0" err="1" smtClean="0"/>
                        <a:t>RequirementsEngineering</a:t>
                      </a:r>
                      <a:r>
                        <a:rPr lang="en-US" dirty="0" smtClean="0"/>
                        <a:t> / Interaction</a:t>
                      </a:r>
                      <a:r>
                        <a:rPr lang="en-US" baseline="0" dirty="0" smtClean="0"/>
                        <a:t> Design </a:t>
                      </a:r>
                      <a:r>
                        <a:rPr lang="en-US" dirty="0" smtClean="0"/>
                        <a:t>with </a:t>
                      </a:r>
                      <a:r>
                        <a:rPr lang="en-US" dirty="0" err="1" smtClean="0"/>
                        <a:t>mConcAppt</a:t>
                      </a:r>
                      <a:r>
                        <a:rPr lang="en-US" baseline="0" dirty="0" smtClean="0"/>
                        <a:t>  in Wiki</a:t>
                      </a:r>
                      <a:endParaRPr lang="en-US" dirty="0"/>
                    </a:p>
                  </a:txBody>
                  <a:tcPr/>
                </a:tc>
                <a:tc>
                  <a:txBody>
                    <a:bodyPr/>
                    <a:lstStyle/>
                    <a:p>
                      <a:r>
                        <a:rPr lang="en-US" dirty="0" smtClean="0"/>
                        <a:t>Entries in Wiki for test</a:t>
                      </a:r>
                      <a:r>
                        <a:rPr lang="en-US" baseline="0" dirty="0" smtClean="0"/>
                        <a:t> reports</a:t>
                      </a:r>
                    </a:p>
                    <a:p>
                      <a:endParaRPr lang="en-US" baseline="0" dirty="0" smtClean="0"/>
                    </a:p>
                    <a:p>
                      <a:r>
                        <a:rPr lang="en-US" baseline="0" dirty="0" smtClean="0"/>
                        <a:t>Test cases</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Architecture</a:t>
                      </a:r>
                      <a:endParaRPr lang="en-US" dirty="0" smtClean="0"/>
                    </a:p>
                    <a:p>
                      <a:endParaRPr lang="en-US" dirty="0" smtClean="0"/>
                    </a:p>
                    <a:p>
                      <a:r>
                        <a:rPr lang="en-US" dirty="0" err="1" smtClean="0"/>
                        <a:t>Git</a:t>
                      </a:r>
                      <a:r>
                        <a:rPr lang="en-US" dirty="0" smtClean="0"/>
                        <a:t> commits</a:t>
                      </a:r>
                    </a:p>
                    <a:p>
                      <a:endParaRPr lang="en-US" dirty="0" smtClean="0"/>
                    </a:p>
                    <a:p>
                      <a:r>
                        <a:rPr lang="en-US" dirty="0" smtClean="0"/>
                        <a:t>Jenkin</a:t>
                      </a:r>
                      <a:r>
                        <a:rPr lang="en-US" baseline="0" dirty="0" smtClean="0"/>
                        <a:t> builds</a:t>
                      </a:r>
                    </a:p>
                    <a:p>
                      <a:endParaRPr lang="en-US" baseline="0" dirty="0" smtClean="0"/>
                    </a:p>
                    <a:p>
                      <a:r>
                        <a:rPr lang="en-US" baseline="0" dirty="0" smtClean="0"/>
                        <a:t>Code</a:t>
                      </a:r>
                      <a:endParaRPr lang="en-US" dirty="0"/>
                    </a:p>
                  </a:txBody>
                  <a:tcPr/>
                </a:tc>
              </a:tr>
            </a:tbl>
          </a:graphicData>
        </a:graphic>
      </p:graphicFrame>
    </p:spTree>
    <p:extLst>
      <p:ext uri="{BB962C8B-B14F-4D97-AF65-F5344CB8AC3E}">
        <p14:creationId xmlns:p14="http://schemas.microsoft.com/office/powerpoint/2010/main" val="9327876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Infrastructure</a:t>
            </a:r>
            <a:endParaRPr lang="en-US" dirty="0"/>
          </a:p>
        </p:txBody>
      </p:sp>
      <p:sp>
        <p:nvSpPr>
          <p:cNvPr id="3" name="Inhaltsplatzhalter 2"/>
          <p:cNvSpPr>
            <a:spLocks noGrp="1"/>
          </p:cNvSpPr>
          <p:nvPr>
            <p:ph idx="1"/>
          </p:nvPr>
        </p:nvSpPr>
        <p:spPr/>
        <p:txBody>
          <a:bodyPr/>
          <a:lstStyle/>
          <a:p>
            <a:pPr>
              <a:buFont typeface="Arial" panose="020B0604020202020204" pitchFamily="34" charset="0"/>
              <a:buChar char="•"/>
            </a:pPr>
            <a:r>
              <a:rPr lang="en-US" sz="2400" dirty="0"/>
              <a:t>Project environment is provided </a:t>
            </a:r>
          </a:p>
          <a:p>
            <a:pPr marL="800100" lvl="1" indent="-342900">
              <a:buFont typeface="Arial" panose="020B0604020202020204" pitchFamily="34" charset="0"/>
              <a:buChar char="•"/>
            </a:pPr>
            <a:r>
              <a:rPr lang="en-US" dirty="0"/>
              <a:t>Technical support: Christian Wolschke, Thomas Schneider</a:t>
            </a:r>
          </a:p>
          <a:p>
            <a:endParaRPr lang="en-US" dirty="0"/>
          </a:p>
        </p:txBody>
      </p:sp>
      <p:grpSp>
        <p:nvGrpSpPr>
          <p:cNvPr id="4" name="Gruppieren 3"/>
          <p:cNvGrpSpPr/>
          <p:nvPr/>
        </p:nvGrpSpPr>
        <p:grpSpPr>
          <a:xfrm>
            <a:off x="4655060" y="3717073"/>
            <a:ext cx="4107444" cy="2122855"/>
            <a:chOff x="4932040" y="4217137"/>
            <a:chExt cx="4107444" cy="2122855"/>
          </a:xfrm>
        </p:grpSpPr>
        <p:sp>
          <p:nvSpPr>
            <p:cNvPr id="5" name="Abgerundetes Rechteck 4"/>
            <p:cNvSpPr/>
            <p:nvPr/>
          </p:nvSpPr>
          <p:spPr>
            <a:xfrm>
              <a:off x="4932040" y="4217137"/>
              <a:ext cx="4107444" cy="2122855"/>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prstClr val="white"/>
                </a:solidFill>
                <a:effectLst/>
                <a:uLnTx/>
                <a:uFillTx/>
                <a:latin typeface="Calibri"/>
                <a:ea typeface="+mn-ea"/>
                <a:cs typeface="+mn-cs"/>
              </a:endParaRPr>
            </a:p>
          </p:txBody>
        </p:sp>
        <p:pic>
          <p:nvPicPr>
            <p:cNvPr id="6" name="Picture 2" descr="http://wwwagse.informatik.uni-kl.de/staff/tschneid/schneid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1990" y="4474056"/>
              <a:ext cx="917297" cy="1220005"/>
            </a:xfrm>
            <a:prstGeom prst="rect">
              <a:avLst/>
            </a:prstGeom>
            <a:noFill/>
            <a:extLst>
              <a:ext uri="{909E8E84-426E-40DD-AFC4-6F175D3DCCD1}">
                <a14:hiddenFill xmlns:a14="http://schemas.microsoft.com/office/drawing/2010/main">
                  <a:solidFill>
                    <a:srgbClr val="FFFFFF"/>
                  </a:solidFill>
                </a14:hiddenFill>
              </a:ext>
            </a:extLst>
          </p:spPr>
        </p:pic>
        <p:sp>
          <p:nvSpPr>
            <p:cNvPr id="7" name="Rechteck 6"/>
            <p:cNvSpPr/>
            <p:nvPr/>
          </p:nvSpPr>
          <p:spPr>
            <a:xfrm>
              <a:off x="6196440" y="4447567"/>
              <a:ext cx="2444900" cy="92333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smtClean="0">
                  <a:ln>
                    <a:noFill/>
                  </a:ln>
                  <a:solidFill>
                    <a:prstClr val="white"/>
                  </a:solidFill>
                  <a:effectLst/>
                  <a:uLnTx/>
                  <a:uFillTx/>
                  <a:latin typeface="Myriad Pro" pitchFamily="34" charset="0"/>
                </a:rPr>
                <a:t>Thomas Schneider</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smtClean="0">
                  <a:ln>
                    <a:noFill/>
                  </a:ln>
                  <a:solidFill>
                    <a:prstClr val="white"/>
                  </a:solidFill>
                  <a:effectLst/>
                  <a:uLnTx/>
                  <a:uFillTx/>
                  <a:latin typeface="Myriad Pro" pitchFamily="34" charset="0"/>
                </a:rPr>
                <a:t>tschneid@cs.uni-kl.de</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smtClean="0">
                  <a:ln>
                    <a:noFill/>
                  </a:ln>
                  <a:solidFill>
                    <a:prstClr val="white"/>
                  </a:solidFill>
                  <a:effectLst/>
                  <a:uLnTx/>
                  <a:uFillTx/>
                  <a:latin typeface="Myriad Pro" pitchFamily="34" charset="0"/>
                </a:rPr>
                <a:t>32-418</a:t>
              </a:r>
            </a:p>
          </p:txBody>
        </p:sp>
      </p:grpSp>
    </p:spTree>
    <p:extLst>
      <p:ext uri="{BB962C8B-B14F-4D97-AF65-F5344CB8AC3E}">
        <p14:creationId xmlns:p14="http://schemas.microsoft.com/office/powerpoint/2010/main" val="1729304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Project Management</a:t>
            </a:r>
            <a:endParaRPr lang="en-US" dirty="0"/>
          </a:p>
        </p:txBody>
      </p:sp>
      <p:sp>
        <p:nvSpPr>
          <p:cNvPr id="3" name="Inhaltsplatzhalter 2"/>
          <p:cNvSpPr>
            <a:spLocks noGrp="1"/>
          </p:cNvSpPr>
          <p:nvPr>
            <p:ph idx="1"/>
          </p:nvPr>
        </p:nvSpPr>
        <p:spPr/>
        <p:txBody>
          <a:bodyPr/>
          <a:lstStyle/>
          <a:p>
            <a:r>
              <a:rPr lang="en-US" dirty="0" smtClean="0"/>
              <a:t>Kick-off Meeting</a:t>
            </a:r>
          </a:p>
          <a:p>
            <a:r>
              <a:rPr lang="en-US" dirty="0" smtClean="0"/>
              <a:t>4 Iterations</a:t>
            </a:r>
          </a:p>
          <a:p>
            <a:pPr lvl="1"/>
            <a:r>
              <a:rPr lang="en-US" dirty="0"/>
              <a:t>Each iteration consists of </a:t>
            </a:r>
          </a:p>
          <a:p>
            <a:pPr lvl="2"/>
            <a:r>
              <a:rPr lang="en-US" dirty="0" smtClean="0"/>
              <a:t>Requirements &amp; Interaction Design</a:t>
            </a:r>
          </a:p>
          <a:p>
            <a:pPr lvl="3"/>
            <a:r>
              <a:rPr lang="en-US" dirty="0" smtClean="0"/>
              <a:t>PBR: Test cases and customer </a:t>
            </a:r>
            <a:r>
              <a:rPr lang="en-US" dirty="0"/>
              <a:t>i</a:t>
            </a:r>
            <a:r>
              <a:rPr lang="en-US" dirty="0" smtClean="0"/>
              <a:t>nterview</a:t>
            </a:r>
          </a:p>
          <a:p>
            <a:pPr lvl="2"/>
            <a:r>
              <a:rPr lang="en-US" dirty="0" smtClean="0"/>
              <a:t>Architecture</a:t>
            </a:r>
          </a:p>
          <a:p>
            <a:pPr lvl="3"/>
            <a:r>
              <a:rPr lang="en-US" dirty="0" smtClean="0"/>
              <a:t>Checklist-based review</a:t>
            </a:r>
          </a:p>
          <a:p>
            <a:pPr lvl="2"/>
            <a:r>
              <a:rPr lang="en-US" dirty="0" smtClean="0"/>
              <a:t>Coding</a:t>
            </a:r>
          </a:p>
          <a:p>
            <a:pPr lvl="3"/>
            <a:r>
              <a:rPr lang="en-US" dirty="0" smtClean="0"/>
              <a:t>Code reviews</a:t>
            </a:r>
          </a:p>
          <a:p>
            <a:pPr lvl="2"/>
            <a:r>
              <a:rPr lang="en-US" dirty="0" smtClean="0"/>
              <a:t>Testing</a:t>
            </a:r>
          </a:p>
          <a:p>
            <a:pPr lvl="1"/>
            <a:r>
              <a:rPr lang="en-US" dirty="0" smtClean="0"/>
              <a:t>Each iteration ends with testate</a:t>
            </a:r>
          </a:p>
          <a:p>
            <a:r>
              <a:rPr lang="en-US" dirty="0" smtClean="0"/>
              <a:t>Final Presentation</a:t>
            </a:r>
          </a:p>
          <a:p>
            <a:pPr lvl="1"/>
            <a:r>
              <a:rPr lang="en-US" dirty="0" smtClean="0"/>
              <a:t>with Prof. Rombach</a:t>
            </a:r>
          </a:p>
          <a:p>
            <a:pPr lvl="1"/>
            <a:r>
              <a:rPr lang="en-US" dirty="0" smtClean="0"/>
              <a:t>Date: </a:t>
            </a:r>
            <a:r>
              <a:rPr lang="en-US" dirty="0" err="1" smtClean="0"/>
              <a:t>t.b.d</a:t>
            </a:r>
            <a:r>
              <a:rPr lang="en-US" dirty="0" smtClean="0"/>
              <a:t>.</a:t>
            </a:r>
          </a:p>
        </p:txBody>
      </p:sp>
    </p:spTree>
    <p:extLst>
      <p:ext uri="{BB962C8B-B14F-4D97-AF65-F5344CB8AC3E}">
        <p14:creationId xmlns:p14="http://schemas.microsoft.com/office/powerpoint/2010/main" val="6869663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Project Management</a:t>
            </a:r>
            <a:endParaRPr lang="en-US" dirty="0"/>
          </a:p>
        </p:txBody>
      </p:sp>
      <p:graphicFrame>
        <p:nvGraphicFramePr>
          <p:cNvPr id="8" name="Inhaltsplatzhalter 7"/>
          <p:cNvGraphicFramePr>
            <a:graphicFrameLocks noGrp="1"/>
          </p:cNvGraphicFramePr>
          <p:nvPr>
            <p:ph idx="1"/>
            <p:extLst>
              <p:ext uri="{D42A27DB-BD31-4B8C-83A1-F6EECF244321}">
                <p14:modId xmlns:p14="http://schemas.microsoft.com/office/powerpoint/2010/main" val="231979887"/>
              </p:ext>
            </p:extLst>
          </p:nvPr>
        </p:nvGraphicFramePr>
        <p:xfrm>
          <a:off x="827584" y="-59357"/>
          <a:ext cx="7286629" cy="6944334"/>
        </p:xfrm>
        <a:graphic>
          <a:graphicData uri="http://schemas.openxmlformats.org/drawingml/2006/table">
            <a:tbl>
              <a:tblPr firstRow="1" bandRow="1">
                <a:tableStyleId>{5C22544A-7EE6-4342-B048-85BDC9FD1C3A}</a:tableStyleId>
              </a:tblPr>
              <a:tblGrid>
                <a:gridCol w="895354"/>
                <a:gridCol w="371475"/>
                <a:gridCol w="342900"/>
                <a:gridCol w="390525"/>
                <a:gridCol w="409575"/>
                <a:gridCol w="447675"/>
                <a:gridCol w="371475"/>
                <a:gridCol w="371475"/>
                <a:gridCol w="359986"/>
                <a:gridCol w="354389"/>
                <a:gridCol w="419100"/>
                <a:gridCol w="390525"/>
                <a:gridCol w="333375"/>
                <a:gridCol w="390525"/>
                <a:gridCol w="390525"/>
                <a:gridCol w="390525"/>
                <a:gridCol w="333375"/>
                <a:gridCol w="323850"/>
              </a:tblGrid>
              <a:tr h="365720">
                <a:tc>
                  <a:txBody>
                    <a:bodyPr/>
                    <a:lstStyle/>
                    <a:p>
                      <a:endParaRPr lang="en-US" dirty="0"/>
                    </a:p>
                  </a:txBody>
                  <a:tcPr/>
                </a:tc>
                <a:tc gridSpan="4">
                  <a:txBody>
                    <a:bodyPr/>
                    <a:lstStyle/>
                    <a:p>
                      <a:r>
                        <a:rPr lang="en-US" dirty="0" smtClean="0"/>
                        <a:t>April</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4">
                  <a:txBody>
                    <a:bodyPr/>
                    <a:lstStyle/>
                    <a:p>
                      <a:r>
                        <a:rPr lang="en-US" dirty="0" smtClean="0"/>
                        <a:t>May</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5">
                  <a:txBody>
                    <a:bodyPr/>
                    <a:lstStyle/>
                    <a:p>
                      <a:r>
                        <a:rPr lang="en-US" dirty="0" smtClean="0"/>
                        <a:t>June</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4">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July</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227856">
                <a:tc>
                  <a:txBody>
                    <a:bodyPr/>
                    <a:lstStyle/>
                    <a:p>
                      <a:r>
                        <a:rPr lang="en-US" sz="1050" dirty="0" smtClean="0">
                          <a:solidFill>
                            <a:schemeClr val="bg1"/>
                          </a:solidFill>
                        </a:rPr>
                        <a:t>CW</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14</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15</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16</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17</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18</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19</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20</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21</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22</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23</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24</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25</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26</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27</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28</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29</a:t>
                      </a:r>
                      <a:endParaRPr lang="en-US" sz="1050" dirty="0">
                        <a:solidFill>
                          <a:schemeClr val="bg1"/>
                        </a:solidFill>
                      </a:endParaRPr>
                    </a:p>
                  </a:txBody>
                  <a:tcPr>
                    <a:solidFill>
                      <a:srgbClr val="B92819"/>
                    </a:solidFill>
                  </a:tcPr>
                </a:tc>
                <a:tc>
                  <a:txBody>
                    <a:bodyPr/>
                    <a:lstStyle/>
                    <a:p>
                      <a:r>
                        <a:rPr lang="en-US" sz="1050" dirty="0" smtClean="0">
                          <a:solidFill>
                            <a:schemeClr val="bg1"/>
                          </a:solidFill>
                        </a:rPr>
                        <a:t>30</a:t>
                      </a:r>
                      <a:endParaRPr lang="en-US" sz="1050" dirty="0">
                        <a:solidFill>
                          <a:schemeClr val="bg1"/>
                        </a:solidFill>
                      </a:endParaRPr>
                    </a:p>
                  </a:txBody>
                  <a:tcPr>
                    <a:solidFill>
                      <a:srgbClr val="B92819"/>
                    </a:solidFill>
                  </a:tcPr>
                </a:tc>
              </a:tr>
              <a:tr h="248570">
                <a:tc>
                  <a:txBody>
                    <a:bodyPr/>
                    <a:lstStyle/>
                    <a:p>
                      <a:r>
                        <a:rPr lang="en-US" sz="1200" dirty="0" err="1" smtClean="0"/>
                        <a:t>Iter</a:t>
                      </a:r>
                      <a:r>
                        <a:rPr lang="en-US" sz="1200" baseline="0" dirty="0" smtClean="0"/>
                        <a:t> 1</a:t>
                      </a:r>
                      <a:endParaRPr lang="en-US" sz="1200" dirty="0"/>
                    </a:p>
                  </a:txBody>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r>
                        <a:rPr lang="en-US" sz="1200" smtClean="0"/>
                        <a:t>1</a:t>
                      </a:r>
                      <a:endParaRPr lang="en-US" sz="1200" dirty="0"/>
                    </a:p>
                  </a:txBody>
                  <a:tcPr>
                    <a:solidFill>
                      <a:srgbClr val="E9EDF4"/>
                    </a:solidFill>
                  </a:tcPr>
                </a:tc>
                <a:tc>
                  <a:txBody>
                    <a:bodyPr/>
                    <a:lstStyle/>
                    <a:p>
                      <a:r>
                        <a:rPr lang="en-US" sz="1200" dirty="0" smtClean="0"/>
                        <a:t>1</a:t>
                      </a:r>
                      <a:endParaRPr lang="en-US" sz="1200" dirty="0"/>
                    </a:p>
                  </a:txBody>
                  <a:tcPr>
                    <a:solidFill>
                      <a:srgbClr val="E9EDF4"/>
                    </a:solidFill>
                  </a:tcPr>
                </a:tc>
                <a:tc>
                  <a:txBody>
                    <a:bodyPr/>
                    <a:lstStyle/>
                    <a:p>
                      <a:r>
                        <a:rPr lang="en-US" sz="1200" dirty="0" smtClean="0"/>
                        <a:t>1</a:t>
                      </a:r>
                      <a:endParaRPr lang="en-US" sz="1200" dirty="0"/>
                    </a:p>
                  </a:txBody>
                  <a:tcPr>
                    <a:solidFill>
                      <a:srgbClr val="E9EDF4"/>
                    </a:solidFill>
                  </a:tcPr>
                </a:tc>
                <a:tc>
                  <a:txBody>
                    <a:bodyPr/>
                    <a:lstStyle/>
                    <a:p>
                      <a:r>
                        <a:rPr lang="en-US" sz="1200" dirty="0" smtClean="0"/>
                        <a:t>1</a:t>
                      </a:r>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dirty="0"/>
                    </a:p>
                  </a:txBody>
                  <a:tcPr/>
                </a:tc>
                <a:tc>
                  <a:txBody>
                    <a:bodyPr/>
                    <a:lstStyle/>
                    <a:p>
                      <a:endParaRPr lang="en-US" sz="1200"/>
                    </a:p>
                  </a:txBody>
                  <a:tcPr/>
                </a:tc>
              </a:tr>
              <a:tr h="383514">
                <a:tc>
                  <a:txBody>
                    <a:bodyPr/>
                    <a:lstStyle/>
                    <a:p>
                      <a:r>
                        <a:rPr lang="en-US" sz="1200" dirty="0" err="1" smtClean="0"/>
                        <a:t>Req</a:t>
                      </a:r>
                      <a:r>
                        <a:rPr lang="en-US" sz="1200" dirty="0" smtClean="0"/>
                        <a:t> +Des </a:t>
                      </a:r>
                      <a:endParaRPr lang="en-US" sz="1200" dirty="0"/>
                    </a:p>
                  </a:txBody>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r>
                        <a:rPr lang="en-US" sz="1200" dirty="0" smtClean="0"/>
                        <a:t>1</a:t>
                      </a:r>
                      <a:endParaRPr lang="en-US" sz="1200" dirty="0"/>
                    </a:p>
                  </a:txBody>
                  <a:tcPr>
                    <a:solidFill>
                      <a:srgbClr val="D0D8E8"/>
                    </a:solidFill>
                  </a:tcPr>
                </a:tc>
                <a:tc>
                  <a:txBody>
                    <a:bodyPr/>
                    <a:lstStyle/>
                    <a:p>
                      <a:r>
                        <a:rPr lang="en-US" sz="1200" dirty="0" smtClean="0"/>
                        <a:t>1</a:t>
                      </a:r>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a:p>
                  </a:txBody>
                  <a:tcPr>
                    <a:solidFill>
                      <a:srgbClr val="D0D8E8"/>
                    </a:solidFill>
                  </a:tcPr>
                </a:tc>
                <a:tc>
                  <a:txBody>
                    <a:bodyPr/>
                    <a:lstStyle/>
                    <a:p>
                      <a:endParaRPr lang="en-US" sz="1200"/>
                    </a:p>
                  </a:txBody>
                  <a:tcPr>
                    <a:solidFill>
                      <a:srgbClr val="D0D8E8"/>
                    </a:solidFill>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r>
              <a:tr h="248570">
                <a:tc>
                  <a:txBody>
                    <a:bodyPr/>
                    <a:lstStyle/>
                    <a:p>
                      <a:r>
                        <a:rPr lang="en-US" sz="1200" dirty="0" smtClean="0"/>
                        <a:t>Co </a:t>
                      </a:r>
                      <a:endParaRPr lang="en-US" sz="1200" dirty="0"/>
                    </a:p>
                  </a:txBody>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a:p>
                  </a:txBody>
                  <a:tcPr>
                    <a:solidFill>
                      <a:srgbClr val="E9EDF4"/>
                    </a:solidFill>
                  </a:tcPr>
                </a:tc>
                <a:tc>
                  <a:txBody>
                    <a:bodyPr/>
                    <a:lstStyle/>
                    <a:p>
                      <a:endParaRPr lang="en-US" sz="1200" dirty="0"/>
                    </a:p>
                  </a:txBody>
                  <a:tcPr>
                    <a:solidFill>
                      <a:srgbClr val="E9EDF4"/>
                    </a:solidFill>
                  </a:tcPr>
                </a:tc>
                <a:tc>
                  <a:txBody>
                    <a:bodyPr/>
                    <a:lstStyle/>
                    <a:p>
                      <a:r>
                        <a:rPr lang="en-US" sz="1200" dirty="0" smtClean="0"/>
                        <a:t>1</a:t>
                      </a:r>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r>
              <a:tr h="248570">
                <a:tc>
                  <a:txBody>
                    <a:bodyPr/>
                    <a:lstStyle/>
                    <a:p>
                      <a:r>
                        <a:rPr lang="en-US" sz="1200" dirty="0" smtClean="0"/>
                        <a:t>QA</a:t>
                      </a:r>
                      <a:endParaRPr lang="en-US" sz="1200" dirty="0"/>
                    </a:p>
                  </a:txBody>
                  <a:tcPr/>
                </a:tc>
                <a:tc>
                  <a:txBody>
                    <a:bodyPr/>
                    <a:lstStyle/>
                    <a:p>
                      <a:endParaRPr lang="en-US" sz="1200"/>
                    </a:p>
                  </a:txBody>
                  <a:tcPr/>
                </a:tc>
                <a:tc>
                  <a:txBody>
                    <a:bodyPr/>
                    <a:lstStyle/>
                    <a:p>
                      <a:endParaRPr lang="en-US" sz="1200"/>
                    </a:p>
                  </a:txBody>
                  <a:tcPr/>
                </a:tc>
                <a:tc>
                  <a:txBody>
                    <a:bodyPr/>
                    <a:lstStyle/>
                    <a:p>
                      <a:endParaRPr lang="en-US"/>
                    </a:p>
                  </a:txBody>
                  <a:tcPr>
                    <a:solidFill>
                      <a:srgbClr val="D0D8E8"/>
                    </a:solidFill>
                  </a:tcPr>
                </a:tc>
                <a:tc>
                  <a:txBody>
                    <a:bodyPr/>
                    <a:lstStyle/>
                    <a:p>
                      <a:endParaRPr lang="en-US" sz="1200"/>
                    </a:p>
                  </a:txBody>
                  <a:tcPr>
                    <a:solidFill>
                      <a:srgbClr val="D0D8E8"/>
                    </a:solidFill>
                  </a:tcPr>
                </a:tc>
                <a:tc>
                  <a:txBody>
                    <a:bodyPr/>
                    <a:lstStyle/>
                    <a:p>
                      <a:endParaRPr lang="en-US" sz="1200" dirty="0"/>
                    </a:p>
                  </a:txBody>
                  <a:tcPr>
                    <a:solidFill>
                      <a:srgbClr val="D0D8E8"/>
                    </a:solidFill>
                  </a:tcPr>
                </a:tc>
                <a:tc>
                  <a:txBody>
                    <a:bodyPr/>
                    <a:lstStyle/>
                    <a:p>
                      <a:r>
                        <a:rPr lang="en-US" sz="1200" dirty="0" smtClean="0"/>
                        <a:t>1</a:t>
                      </a:r>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tc>
                <a:tc>
                  <a:txBody>
                    <a:bodyPr/>
                    <a:lstStyle/>
                    <a:p>
                      <a:endParaRPr lang="en-US" sz="1200"/>
                    </a:p>
                  </a:txBody>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r>
              <a:tr h="248570">
                <a:tc>
                  <a:txBody>
                    <a:bodyPr/>
                    <a:lstStyle/>
                    <a:p>
                      <a:r>
                        <a:rPr lang="en-US" sz="1200" dirty="0" err="1" smtClean="0"/>
                        <a:t>Iter</a:t>
                      </a:r>
                      <a:r>
                        <a:rPr lang="en-US" sz="1200" dirty="0" smtClean="0"/>
                        <a:t> 2</a:t>
                      </a:r>
                      <a:endParaRPr lang="en-US" sz="1200" dirty="0"/>
                    </a:p>
                  </a:txBody>
                  <a:tcPr/>
                </a:tc>
                <a:tc>
                  <a:txBody>
                    <a:bodyPr/>
                    <a:lstStyle/>
                    <a:p>
                      <a:endParaRPr lang="en-US" sz="1200"/>
                    </a:p>
                  </a:txBody>
                  <a:tcPr/>
                </a:tc>
                <a:tc>
                  <a:txBody>
                    <a:bodyPr/>
                    <a:lstStyle/>
                    <a:p>
                      <a:endParaRPr lang="en-US" sz="1200"/>
                    </a:p>
                  </a:txBody>
                  <a:tcPr/>
                </a:tc>
                <a:tc>
                  <a:txBody>
                    <a:bodyPr/>
                    <a:lstStyle/>
                    <a:p>
                      <a:endParaRPr lang="en-US"/>
                    </a:p>
                  </a:txBody>
                  <a:tcPr>
                    <a:solidFill>
                      <a:srgbClr val="E9EDF4"/>
                    </a:solidFill>
                  </a:tcPr>
                </a:tc>
                <a:tc>
                  <a:txBody>
                    <a:bodyPr/>
                    <a:lstStyle/>
                    <a:p>
                      <a:endParaRPr lang="en-US" sz="120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r>
                        <a:rPr lang="en-US" sz="1200" dirty="0" smtClean="0"/>
                        <a:t>2</a:t>
                      </a:r>
                      <a:endParaRPr lang="en-US" sz="1200" dirty="0"/>
                    </a:p>
                  </a:txBody>
                  <a:tcPr>
                    <a:solidFill>
                      <a:srgbClr val="E9EDF4"/>
                    </a:solidFill>
                  </a:tcPr>
                </a:tc>
                <a:tc>
                  <a:txBody>
                    <a:bodyPr/>
                    <a:lstStyle/>
                    <a:p>
                      <a:r>
                        <a:rPr lang="en-US" sz="1200" dirty="0" smtClean="0"/>
                        <a:t>2</a:t>
                      </a:r>
                      <a:endParaRPr lang="en-US" sz="1200" dirty="0"/>
                    </a:p>
                  </a:txBody>
                  <a:tcPr>
                    <a:solidFill>
                      <a:srgbClr val="E9EDF4"/>
                    </a:solidFill>
                  </a:tcPr>
                </a:tc>
                <a:tc>
                  <a:txBody>
                    <a:bodyPr/>
                    <a:lstStyle/>
                    <a:p>
                      <a:r>
                        <a:rPr lang="en-US" sz="1200" dirty="0" smtClean="0"/>
                        <a:t>2</a:t>
                      </a:r>
                      <a:endParaRPr lang="en-US" sz="1200" dirty="0"/>
                    </a:p>
                  </a:txBody>
                  <a:tcPr>
                    <a:solidFill>
                      <a:srgbClr val="E9EDF4"/>
                    </a:solidFill>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err="1" smtClean="0"/>
                        <a:t>Req</a:t>
                      </a:r>
                      <a:r>
                        <a:rPr lang="en-US" sz="1200" dirty="0" smtClean="0"/>
                        <a:t> +Des </a:t>
                      </a:r>
                    </a:p>
                  </a:txBody>
                  <a:tcPr/>
                </a:tc>
                <a:tc>
                  <a:txBody>
                    <a:bodyPr/>
                    <a:lstStyle/>
                    <a:p>
                      <a:endParaRPr lang="en-US" sz="1200"/>
                    </a:p>
                  </a:txBody>
                  <a:tcPr/>
                </a:tc>
                <a:tc>
                  <a:txBody>
                    <a:bodyPr/>
                    <a:lstStyle/>
                    <a:p>
                      <a:endParaRPr lang="en-US" sz="1200"/>
                    </a:p>
                  </a:txBody>
                  <a:tcPr>
                    <a:solidFill>
                      <a:srgbClr val="D0D8E8"/>
                    </a:solidFill>
                  </a:tcPr>
                </a:tc>
                <a:tc>
                  <a:txBody>
                    <a:bodyPr/>
                    <a:lstStyle/>
                    <a:p>
                      <a:endParaRPr lang="en-US"/>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r>
                        <a:rPr lang="en-US" sz="1200" dirty="0" smtClean="0"/>
                        <a:t>2</a:t>
                      </a:r>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 </a:t>
                      </a:r>
                    </a:p>
                  </a:txBody>
                  <a:tcPr/>
                </a:tc>
                <a:tc>
                  <a:txBody>
                    <a:bodyPr/>
                    <a:lstStyle/>
                    <a:p>
                      <a:endParaRPr lang="en-US" sz="1200" dirty="0"/>
                    </a:p>
                  </a:txBody>
                  <a:tcPr/>
                </a:tc>
                <a:tc>
                  <a:txBody>
                    <a:bodyPr/>
                    <a:lstStyle/>
                    <a:p>
                      <a:endParaRPr lang="en-US" sz="1200" dirty="0"/>
                    </a:p>
                  </a:txBody>
                  <a:tcPr>
                    <a:solidFill>
                      <a:srgbClr val="E9EDF4"/>
                    </a:solidFill>
                  </a:tcPr>
                </a:tc>
                <a:tc>
                  <a:txBody>
                    <a:bodyPr/>
                    <a:lstStyle/>
                    <a:p>
                      <a:endParaRPr lang="en-US"/>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r>
                        <a:rPr lang="en-US" sz="1200" dirty="0" smtClean="0"/>
                        <a:t>2</a:t>
                      </a:r>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QA</a:t>
                      </a:r>
                    </a:p>
                  </a:txBody>
                  <a:tcPr/>
                </a:tc>
                <a:tc>
                  <a:txBody>
                    <a:bodyPr/>
                    <a:lstStyle/>
                    <a:p>
                      <a:endParaRPr lang="en-US" sz="1200" dirty="0"/>
                    </a:p>
                  </a:txBody>
                  <a:tcPr/>
                </a:tc>
                <a:tc>
                  <a:txBody>
                    <a:bodyPr/>
                    <a:lstStyle/>
                    <a:p>
                      <a:endParaRPr lang="en-US" sz="1200" dirty="0"/>
                    </a:p>
                  </a:txBody>
                  <a:tcPr>
                    <a:solidFill>
                      <a:srgbClr val="D0D8E8"/>
                    </a:solidFill>
                  </a:tcPr>
                </a:tc>
                <a:tc>
                  <a:txBody>
                    <a:bodyPr/>
                    <a:lstStyle/>
                    <a:p>
                      <a:endParaRPr lang="en-US"/>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r>
                        <a:rPr lang="en-US" sz="1200" dirty="0" smtClean="0"/>
                        <a:t>2</a:t>
                      </a:r>
                      <a:endParaRPr lang="en-US" sz="1200" dirty="0"/>
                    </a:p>
                  </a:txBody>
                  <a:tcPr>
                    <a:solidFill>
                      <a:srgbClr val="D0D8E8"/>
                    </a:solidFill>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err="1" smtClean="0"/>
                        <a:t>Iter</a:t>
                      </a:r>
                      <a:r>
                        <a:rPr lang="en-US" sz="1200" dirty="0" smtClean="0"/>
                        <a:t> 3</a:t>
                      </a:r>
                    </a:p>
                  </a:txBody>
                  <a:tcPr/>
                </a:tc>
                <a:tc>
                  <a:txBody>
                    <a:bodyPr/>
                    <a:lstStyle/>
                    <a:p>
                      <a:endParaRPr lang="en-US" sz="1200" dirty="0"/>
                    </a:p>
                  </a:txBody>
                  <a:tcPr/>
                </a:tc>
                <a:tc>
                  <a:txBody>
                    <a:bodyPr/>
                    <a:lstStyle/>
                    <a:p>
                      <a:endParaRPr lang="en-US" sz="1200" dirty="0"/>
                    </a:p>
                  </a:txBody>
                  <a:tcPr/>
                </a:tc>
                <a:tc>
                  <a:txBody>
                    <a:bodyPr/>
                    <a:lstStyle/>
                    <a:p>
                      <a:endParaRPr lang="en-US"/>
                    </a:p>
                  </a:txBody>
                  <a:tcPr/>
                </a:tc>
                <a:tc>
                  <a:txBody>
                    <a:bodyPr/>
                    <a:lstStyle/>
                    <a:p>
                      <a:endParaRPr lang="en-US" sz="1200" dirty="0"/>
                    </a:p>
                  </a:txBody>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r>
                        <a:rPr lang="en-US" sz="1200" dirty="0" smtClean="0"/>
                        <a:t>3</a:t>
                      </a:r>
                      <a:endParaRPr lang="en-US" sz="1200" dirty="0"/>
                    </a:p>
                  </a:txBody>
                  <a:tcPr>
                    <a:solidFill>
                      <a:srgbClr val="E9EDF4"/>
                    </a:solidFill>
                  </a:tcPr>
                </a:tc>
                <a:tc>
                  <a:txBody>
                    <a:bodyPr/>
                    <a:lstStyle/>
                    <a:p>
                      <a:r>
                        <a:rPr lang="en-US" sz="1200" dirty="0" smtClean="0"/>
                        <a:t>3</a:t>
                      </a:r>
                      <a:endParaRPr lang="en-US" sz="1200" dirty="0"/>
                    </a:p>
                  </a:txBody>
                  <a:tcPr>
                    <a:solidFill>
                      <a:srgbClr val="E9EDF4"/>
                    </a:solidFill>
                  </a:tcPr>
                </a:tc>
                <a:tc>
                  <a:txBody>
                    <a:bodyPr/>
                    <a:lstStyle/>
                    <a:p>
                      <a:r>
                        <a:rPr lang="en-US" sz="1200" dirty="0" smtClean="0"/>
                        <a:t>3</a:t>
                      </a:r>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err="1" smtClean="0"/>
                        <a:t>Req</a:t>
                      </a:r>
                      <a:r>
                        <a:rPr lang="en-US" sz="1200" dirty="0" smtClean="0"/>
                        <a:t> +Des </a:t>
                      </a:r>
                    </a:p>
                  </a:txBody>
                  <a:tcPr/>
                </a:tc>
                <a:tc>
                  <a:txBody>
                    <a:bodyPr/>
                    <a:lstStyle/>
                    <a:p>
                      <a:endParaRPr lang="en-US" sz="1200" dirty="0"/>
                    </a:p>
                  </a:txBody>
                  <a:tcPr/>
                </a:tc>
                <a:tc>
                  <a:txBody>
                    <a:bodyPr/>
                    <a:lstStyle/>
                    <a:p>
                      <a:endParaRPr lang="en-US" sz="1200" dirty="0"/>
                    </a:p>
                  </a:txBody>
                  <a:tcPr/>
                </a:tc>
                <a:tc>
                  <a:txBody>
                    <a:bodyPr/>
                    <a:lstStyle/>
                    <a:p>
                      <a:endParaRPr lang="en-US"/>
                    </a:p>
                  </a:txBody>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r>
                        <a:rPr lang="en-US" sz="1200" dirty="0" smtClean="0"/>
                        <a:t>3</a:t>
                      </a:r>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 </a:t>
                      </a:r>
                    </a:p>
                  </a:txBody>
                  <a:tcPr/>
                </a:tc>
                <a:tc>
                  <a:txBody>
                    <a:bodyPr/>
                    <a:lstStyle/>
                    <a:p>
                      <a:endParaRPr lang="en-US" sz="1200" dirty="0"/>
                    </a:p>
                  </a:txBody>
                  <a:tcPr/>
                </a:tc>
                <a:tc>
                  <a:txBody>
                    <a:bodyPr/>
                    <a:lstStyle/>
                    <a:p>
                      <a:endParaRPr lang="en-US" sz="1200" dirty="0"/>
                    </a:p>
                  </a:txBody>
                  <a:tcPr/>
                </a:tc>
                <a:tc>
                  <a:txBody>
                    <a:bodyPr/>
                    <a:lstStyle/>
                    <a:p>
                      <a:endParaRPr lang="en-US"/>
                    </a:p>
                  </a:txBody>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r>
                        <a:rPr lang="en-US" sz="1200" dirty="0" smtClean="0"/>
                        <a:t>3</a:t>
                      </a:r>
                      <a:endParaRPr lang="en-US" sz="1200" dirty="0"/>
                    </a:p>
                  </a:txBody>
                  <a:tcPr>
                    <a:solidFill>
                      <a:srgbClr val="E9EDF4"/>
                    </a:solidFill>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QA</a:t>
                      </a:r>
                    </a:p>
                  </a:txBody>
                  <a:tcPr/>
                </a:tc>
                <a:tc>
                  <a:txBody>
                    <a:bodyPr/>
                    <a:lstStyle/>
                    <a:p>
                      <a:endParaRPr lang="en-US" sz="1200" dirty="0"/>
                    </a:p>
                  </a:txBody>
                  <a:tcPr/>
                </a:tc>
                <a:tc>
                  <a:txBody>
                    <a:bodyPr/>
                    <a:lstStyle/>
                    <a:p>
                      <a:endParaRPr lang="en-US" sz="1200" dirty="0"/>
                    </a:p>
                  </a:txBody>
                  <a:tcPr/>
                </a:tc>
                <a:tc>
                  <a:txBody>
                    <a:bodyPr/>
                    <a:lstStyle/>
                    <a:p>
                      <a:endParaRPr lang="en-US"/>
                    </a:p>
                  </a:txBody>
                  <a:tcPr/>
                </a:tc>
                <a:tc>
                  <a:txBody>
                    <a:bodyPr/>
                    <a:lstStyle/>
                    <a:p>
                      <a:endParaRPr lang="en-US" sz="1200" dirty="0"/>
                    </a:p>
                  </a:txBody>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r>
                        <a:rPr lang="en-US" sz="1200" dirty="0" smtClean="0"/>
                        <a:t>3</a:t>
                      </a:r>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r>
              <a:tr h="248570">
                <a:tc>
                  <a:txBody>
                    <a:bodyPr/>
                    <a:lstStyle/>
                    <a:p>
                      <a:r>
                        <a:rPr lang="en-US" sz="1200" dirty="0" err="1" smtClean="0"/>
                        <a:t>Iter</a:t>
                      </a:r>
                      <a:r>
                        <a:rPr lang="en-US" sz="1200" dirty="0" smtClean="0"/>
                        <a:t> 4</a:t>
                      </a:r>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r>
                        <a:rPr lang="en-US" sz="1200" dirty="0" smtClean="0"/>
                        <a:t>4</a:t>
                      </a:r>
                      <a:endParaRPr lang="en-US" sz="1200" dirty="0"/>
                    </a:p>
                  </a:txBody>
                  <a:tcPr>
                    <a:solidFill>
                      <a:srgbClr val="E9EDF4"/>
                    </a:solidFill>
                  </a:tcPr>
                </a:tc>
                <a:tc>
                  <a:txBody>
                    <a:bodyPr/>
                    <a:lstStyle/>
                    <a:p>
                      <a:r>
                        <a:rPr lang="en-US" sz="1200" dirty="0" smtClean="0"/>
                        <a:t>4</a:t>
                      </a:r>
                      <a:endParaRPr lang="en-US" sz="1200" dirty="0"/>
                    </a:p>
                  </a:txBody>
                  <a:tcPr>
                    <a:solidFill>
                      <a:srgbClr val="E9EDF4"/>
                    </a:solidFill>
                  </a:tcPr>
                </a:tc>
                <a:tc>
                  <a:txBody>
                    <a:bodyPr/>
                    <a:lstStyle/>
                    <a:p>
                      <a:r>
                        <a:rPr lang="en-US" sz="1200" dirty="0" smtClean="0"/>
                        <a:t>4</a:t>
                      </a:r>
                      <a:endParaRPr lang="en-US" sz="1200" dirty="0"/>
                    </a:p>
                  </a:txBody>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err="1" smtClean="0"/>
                        <a:t>Req</a:t>
                      </a:r>
                      <a:r>
                        <a:rPr lang="en-US" sz="1200" dirty="0" smtClean="0"/>
                        <a:t> +Des </a:t>
                      </a:r>
                    </a:p>
                  </a:txBody>
                  <a:tcPr/>
                </a:tc>
                <a:tc>
                  <a:txBody>
                    <a:bodyPr/>
                    <a:lstStyle/>
                    <a:p>
                      <a:endParaRPr lang="en-US" sz="1200" dirty="0"/>
                    </a:p>
                  </a:txBody>
                  <a:tcPr/>
                </a:tc>
                <a:tc>
                  <a:txBody>
                    <a:bodyPr/>
                    <a:lstStyle/>
                    <a:p>
                      <a:endParaRPr lang="en-US" sz="1200" dirty="0"/>
                    </a:p>
                  </a:txBody>
                  <a:tcPr/>
                </a:tc>
                <a:tc>
                  <a:txBody>
                    <a:bodyPr/>
                    <a:lstStyle/>
                    <a:p>
                      <a:endParaRPr lang="en-US"/>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r>
                        <a:rPr lang="en-US" sz="1200" dirty="0" smtClean="0"/>
                        <a:t>4</a:t>
                      </a:r>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 </a:t>
                      </a:r>
                    </a:p>
                  </a:txBody>
                  <a:tcPr/>
                </a:tc>
                <a:tc>
                  <a:txBody>
                    <a:bodyPr/>
                    <a:lstStyle/>
                    <a:p>
                      <a:endParaRPr lang="en-US" sz="1200" dirty="0"/>
                    </a:p>
                  </a:txBody>
                  <a:tcPr/>
                </a:tc>
                <a:tc>
                  <a:txBody>
                    <a:bodyPr/>
                    <a:lstStyle/>
                    <a:p>
                      <a:endParaRPr lang="en-US" sz="1200" dirty="0"/>
                    </a:p>
                  </a:txBody>
                  <a:tcPr/>
                </a:tc>
                <a:tc>
                  <a:txBody>
                    <a:bodyPr/>
                    <a:lstStyle/>
                    <a:p>
                      <a:endParaRPr lang="en-US"/>
                    </a:p>
                  </a:txBody>
                  <a:tcPr/>
                </a:tc>
                <a:tc>
                  <a:txBody>
                    <a:bodyPr/>
                    <a:lstStyle/>
                    <a:p>
                      <a:endParaRPr lang="en-US" sz="1200" dirty="0"/>
                    </a:p>
                  </a:txBody>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r>
                        <a:rPr lang="en-US" sz="1200" dirty="0" smtClean="0"/>
                        <a:t>4</a:t>
                      </a:r>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QA</a:t>
                      </a:r>
                    </a:p>
                  </a:txBody>
                  <a:tcPr/>
                </a:tc>
                <a:tc>
                  <a:txBody>
                    <a:bodyPr/>
                    <a:lstStyle/>
                    <a:p>
                      <a:endParaRPr lang="en-US" sz="1200" dirty="0"/>
                    </a:p>
                  </a:txBody>
                  <a:tcPr/>
                </a:tc>
                <a:tc>
                  <a:txBody>
                    <a:bodyPr/>
                    <a:lstStyle/>
                    <a:p>
                      <a:endParaRPr lang="en-US" sz="1200" dirty="0"/>
                    </a:p>
                  </a:txBody>
                  <a:tcPr/>
                </a:tc>
                <a:tc>
                  <a:txBody>
                    <a:bodyPr/>
                    <a:lstStyle/>
                    <a:p>
                      <a:endParaRPr lang="en-US"/>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endParaRPr lang="en-US" sz="1200" dirty="0"/>
                    </a:p>
                  </a:txBody>
                  <a:tcPr>
                    <a:solidFill>
                      <a:srgbClr val="D0D8E8"/>
                    </a:solidFill>
                  </a:tcPr>
                </a:tc>
                <a:tc>
                  <a:txBody>
                    <a:bodyPr/>
                    <a:lstStyle/>
                    <a:p>
                      <a:r>
                        <a:rPr lang="en-US" sz="1200" dirty="0" smtClean="0"/>
                        <a:t>4</a:t>
                      </a:r>
                      <a:endParaRPr lang="en-US" sz="1200" dirty="0"/>
                    </a:p>
                  </a:txBody>
                  <a:tcPr>
                    <a:solidFill>
                      <a:srgbClr val="D0D8E8"/>
                    </a:solidFill>
                  </a:tcPr>
                </a:tc>
                <a:tc>
                  <a:txBody>
                    <a:bodyPr/>
                    <a:lstStyle/>
                    <a:p>
                      <a:endParaRPr lang="en-US" sz="1200" dirty="0"/>
                    </a:p>
                  </a:txBody>
                  <a:tcPr/>
                </a:tc>
                <a:tc>
                  <a:txBody>
                    <a:bodyPr/>
                    <a:lstStyle/>
                    <a:p>
                      <a:endParaRPr lang="en-US" sz="1200" dirty="0"/>
                    </a:p>
                  </a:txBody>
                  <a:tcPr/>
                </a:tc>
              </a:tr>
              <a:tr h="24857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Buffer</a:t>
                      </a:r>
                    </a:p>
                  </a:txBody>
                  <a:tcPr/>
                </a:tc>
                <a:tc>
                  <a:txBody>
                    <a:bodyPr/>
                    <a:lstStyle/>
                    <a:p>
                      <a:endParaRPr lang="en-US" sz="1200" dirty="0"/>
                    </a:p>
                  </a:txBody>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endParaRPr lang="en-US" sz="1200" dirty="0"/>
                    </a:p>
                  </a:txBody>
                  <a:tcPr>
                    <a:solidFill>
                      <a:srgbClr val="E9EDF4"/>
                    </a:solidFill>
                  </a:tcPr>
                </a:tc>
                <a:tc>
                  <a:txBody>
                    <a:bodyPr/>
                    <a:lstStyle/>
                    <a:p>
                      <a:r>
                        <a:rPr lang="en-US" sz="1200" dirty="0" smtClean="0"/>
                        <a:t>X</a:t>
                      </a:r>
                      <a:endParaRPr lang="en-US" sz="1200" dirty="0"/>
                    </a:p>
                  </a:txBody>
                  <a:tcPr>
                    <a:solidFill>
                      <a:srgbClr val="E9EDF4"/>
                    </a:solidFill>
                  </a:tcPr>
                </a:tc>
                <a:tc>
                  <a:txBody>
                    <a:bodyPr/>
                    <a:lstStyle/>
                    <a:p>
                      <a:endParaRPr lang="en-US" sz="1200" dirty="0"/>
                    </a:p>
                  </a:txBody>
                  <a:tcPr>
                    <a:solidFill>
                      <a:srgbClr val="E9EDF4"/>
                    </a:solidFill>
                  </a:tcPr>
                </a:tc>
              </a:tr>
              <a:tr h="248570">
                <a:tc>
                  <a:txBody>
                    <a:bodyPr/>
                    <a:lstStyle/>
                    <a:p>
                      <a:r>
                        <a:rPr lang="en-US" sz="1200" dirty="0" smtClean="0"/>
                        <a:t>Finalize</a:t>
                      </a:r>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r>
                        <a:rPr lang="en-US" sz="1200" dirty="0" smtClean="0"/>
                        <a:t>X</a:t>
                      </a:r>
                      <a:endParaRPr lang="en-US" sz="1200" dirty="0"/>
                    </a:p>
                  </a:txBody>
                  <a:tcPr>
                    <a:solidFill>
                      <a:srgbClr val="D0D8E8"/>
                    </a:solidFill>
                  </a:tcPr>
                </a:tc>
              </a:tr>
            </a:tbl>
          </a:graphicData>
        </a:graphic>
      </p:graphicFrame>
    </p:spTree>
    <p:extLst>
      <p:ext uri="{BB962C8B-B14F-4D97-AF65-F5344CB8AC3E}">
        <p14:creationId xmlns:p14="http://schemas.microsoft.com/office/powerpoint/2010/main" val="36428339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Workflow (1)</a:t>
            </a:r>
            <a:endParaRPr lang="en-US" dirty="0"/>
          </a:p>
        </p:txBody>
      </p:sp>
      <p:sp>
        <p:nvSpPr>
          <p:cNvPr id="3" name="Inhaltsplatzhalter 2"/>
          <p:cNvSpPr>
            <a:spLocks noGrp="1"/>
          </p:cNvSpPr>
          <p:nvPr>
            <p:ph idx="1"/>
          </p:nvPr>
        </p:nvSpPr>
        <p:spPr/>
        <p:txBody>
          <a:bodyPr/>
          <a:lstStyle/>
          <a:p>
            <a:endParaRPr lang="en-US" dirty="0"/>
          </a:p>
        </p:txBody>
      </p:sp>
      <p:sp>
        <p:nvSpPr>
          <p:cNvPr id="4" name="Rechteck 3"/>
          <p:cNvSpPr/>
          <p:nvPr/>
        </p:nvSpPr>
        <p:spPr>
          <a:xfrm>
            <a:off x="1407370" y="1273746"/>
            <a:ext cx="1304452" cy="62387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Create New Idea</a:t>
            </a:r>
          </a:p>
        </p:txBody>
      </p:sp>
      <p:sp>
        <p:nvSpPr>
          <p:cNvPr id="5" name="Ellipse 4"/>
          <p:cNvSpPr/>
          <p:nvPr/>
        </p:nvSpPr>
        <p:spPr>
          <a:xfrm>
            <a:off x="4355976" y="2407018"/>
            <a:ext cx="1152128" cy="288032"/>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Issue</a:t>
            </a:r>
            <a:endParaRPr lang="en-US" dirty="0"/>
          </a:p>
        </p:txBody>
      </p:sp>
      <p:sp>
        <p:nvSpPr>
          <p:cNvPr id="6" name="Rechteck 5"/>
          <p:cNvSpPr/>
          <p:nvPr/>
        </p:nvSpPr>
        <p:spPr>
          <a:xfrm>
            <a:off x="3059832" y="1273746"/>
            <a:ext cx="2103436" cy="64727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Assign for next step</a:t>
            </a:r>
            <a:endParaRPr lang="en-US" dirty="0"/>
          </a:p>
        </p:txBody>
      </p:sp>
      <p:sp>
        <p:nvSpPr>
          <p:cNvPr id="7" name="Rechteck 6"/>
          <p:cNvSpPr/>
          <p:nvPr/>
        </p:nvSpPr>
        <p:spPr>
          <a:xfrm>
            <a:off x="5508104" y="1273746"/>
            <a:ext cx="1800200" cy="62387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Prioritize </a:t>
            </a:r>
          </a:p>
          <a:p>
            <a:pPr algn="ctr"/>
            <a:r>
              <a:rPr lang="en-US" dirty="0" smtClean="0"/>
              <a:t>(-&gt; milestone)</a:t>
            </a:r>
            <a:endParaRPr lang="en-US" dirty="0"/>
          </a:p>
        </p:txBody>
      </p:sp>
      <p:sp>
        <p:nvSpPr>
          <p:cNvPr id="8" name="Ellipse 7"/>
          <p:cNvSpPr/>
          <p:nvPr/>
        </p:nvSpPr>
        <p:spPr>
          <a:xfrm>
            <a:off x="3278985" y="3666620"/>
            <a:ext cx="3309239" cy="1208767"/>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Stakeholders</a:t>
            </a:r>
          </a:p>
          <a:p>
            <a:pPr algn="ctr"/>
            <a:r>
              <a:rPr lang="en-US" dirty="0" smtClean="0"/>
              <a:t>Goals</a:t>
            </a:r>
          </a:p>
          <a:p>
            <a:pPr algn="ctr"/>
            <a:r>
              <a:rPr lang="en-US" dirty="0" smtClean="0"/>
              <a:t>Use Cases</a:t>
            </a:r>
          </a:p>
          <a:p>
            <a:pPr algn="ctr"/>
            <a:r>
              <a:rPr lang="en-US" dirty="0" smtClean="0"/>
              <a:t>System Functions</a:t>
            </a:r>
            <a:endParaRPr lang="en-US" dirty="0"/>
          </a:p>
        </p:txBody>
      </p:sp>
      <p:sp>
        <p:nvSpPr>
          <p:cNvPr id="10" name="Rechteck 9"/>
          <p:cNvSpPr/>
          <p:nvPr/>
        </p:nvSpPr>
        <p:spPr>
          <a:xfrm>
            <a:off x="7740352" y="1282841"/>
            <a:ext cx="1045787" cy="66114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Track changes</a:t>
            </a:r>
            <a:endParaRPr lang="en-US" dirty="0"/>
          </a:p>
        </p:txBody>
      </p:sp>
      <p:sp>
        <p:nvSpPr>
          <p:cNvPr id="11" name="Rechteck 10"/>
          <p:cNvSpPr/>
          <p:nvPr/>
        </p:nvSpPr>
        <p:spPr>
          <a:xfrm>
            <a:off x="3880322" y="2892836"/>
            <a:ext cx="2103436" cy="60720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Requirements Engineering</a:t>
            </a:r>
            <a:endParaRPr lang="en-US" dirty="0"/>
          </a:p>
        </p:txBody>
      </p:sp>
      <p:sp>
        <p:nvSpPr>
          <p:cNvPr id="12" name="Ellipse 11"/>
          <p:cNvSpPr/>
          <p:nvPr/>
        </p:nvSpPr>
        <p:spPr>
          <a:xfrm>
            <a:off x="3779912" y="5907252"/>
            <a:ext cx="2459611" cy="474076"/>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Architecture</a:t>
            </a:r>
            <a:endParaRPr lang="en-US" dirty="0"/>
          </a:p>
        </p:txBody>
      </p:sp>
      <p:sp>
        <p:nvSpPr>
          <p:cNvPr id="13" name="Rechteck 12"/>
          <p:cNvSpPr/>
          <p:nvPr/>
        </p:nvSpPr>
        <p:spPr>
          <a:xfrm>
            <a:off x="3908724" y="5085184"/>
            <a:ext cx="2103436" cy="60720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System Designing</a:t>
            </a:r>
            <a:endParaRPr lang="en-US" dirty="0"/>
          </a:p>
        </p:txBody>
      </p:sp>
      <p:cxnSp>
        <p:nvCxnSpPr>
          <p:cNvPr id="15" name="Gerade Verbindung mit Pfeil 14"/>
          <p:cNvCxnSpPr>
            <a:stCxn id="4" idx="2"/>
            <a:endCxn id="5" idx="0"/>
          </p:cNvCxnSpPr>
          <p:nvPr/>
        </p:nvCxnSpPr>
        <p:spPr>
          <a:xfrm>
            <a:off x="2059596" y="1897618"/>
            <a:ext cx="2872444" cy="5094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Gerade Verbindung mit Pfeil 16"/>
          <p:cNvCxnSpPr>
            <a:stCxn id="6" idx="2"/>
            <a:endCxn id="5" idx="0"/>
          </p:cNvCxnSpPr>
          <p:nvPr/>
        </p:nvCxnSpPr>
        <p:spPr>
          <a:xfrm>
            <a:off x="4111550" y="1921024"/>
            <a:ext cx="820490" cy="485994"/>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8" name="Gerade Verbindung mit Pfeil 17"/>
          <p:cNvCxnSpPr>
            <a:stCxn id="7" idx="2"/>
            <a:endCxn id="5" idx="7"/>
          </p:cNvCxnSpPr>
          <p:nvPr/>
        </p:nvCxnSpPr>
        <p:spPr>
          <a:xfrm flipH="1">
            <a:off x="5339379" y="1897618"/>
            <a:ext cx="1068825" cy="551581"/>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1" name="Gerade Verbindung mit Pfeil 20"/>
          <p:cNvCxnSpPr>
            <a:stCxn id="10" idx="2"/>
            <a:endCxn id="5" idx="6"/>
          </p:cNvCxnSpPr>
          <p:nvPr/>
        </p:nvCxnSpPr>
        <p:spPr>
          <a:xfrm flipH="1">
            <a:off x="5508104" y="1943989"/>
            <a:ext cx="2755142" cy="607045"/>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4" name="Gerade Verbindung mit Pfeil 23"/>
          <p:cNvCxnSpPr>
            <a:stCxn id="5" idx="4"/>
            <a:endCxn id="11" idx="0"/>
          </p:cNvCxnSpPr>
          <p:nvPr/>
        </p:nvCxnSpPr>
        <p:spPr>
          <a:xfrm>
            <a:off x="4932040" y="2695050"/>
            <a:ext cx="0" cy="19778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Gerade Verbindung mit Pfeil 26"/>
          <p:cNvCxnSpPr>
            <a:stCxn id="11" idx="2"/>
            <a:endCxn id="8" idx="0"/>
          </p:cNvCxnSpPr>
          <p:nvPr/>
        </p:nvCxnSpPr>
        <p:spPr>
          <a:xfrm>
            <a:off x="4932040" y="3500039"/>
            <a:ext cx="1565" cy="16658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Gerade Verbindung mit Pfeil 29"/>
          <p:cNvCxnSpPr>
            <a:stCxn id="8" idx="4"/>
            <a:endCxn id="13" idx="0"/>
          </p:cNvCxnSpPr>
          <p:nvPr/>
        </p:nvCxnSpPr>
        <p:spPr>
          <a:xfrm>
            <a:off x="4933605" y="4875387"/>
            <a:ext cx="26837" cy="20979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4" name="Gerade Verbindung mit Pfeil 33"/>
          <p:cNvCxnSpPr>
            <a:endCxn id="12" idx="0"/>
          </p:cNvCxnSpPr>
          <p:nvPr/>
        </p:nvCxnSpPr>
        <p:spPr>
          <a:xfrm>
            <a:off x="5009717" y="5692388"/>
            <a:ext cx="1" cy="2148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7" name="Rechteck 36"/>
          <p:cNvSpPr/>
          <p:nvPr/>
        </p:nvSpPr>
        <p:spPr>
          <a:xfrm>
            <a:off x="657820" y="3973925"/>
            <a:ext cx="2103436" cy="60720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Interview Customer</a:t>
            </a:r>
            <a:endParaRPr lang="en-US" dirty="0"/>
          </a:p>
        </p:txBody>
      </p:sp>
      <p:sp>
        <p:nvSpPr>
          <p:cNvPr id="38" name="Rechteck 37"/>
          <p:cNvSpPr/>
          <p:nvPr/>
        </p:nvSpPr>
        <p:spPr>
          <a:xfrm>
            <a:off x="7100156" y="3967401"/>
            <a:ext cx="2103436" cy="60720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Create System Test Cases</a:t>
            </a:r>
            <a:endParaRPr lang="en-US" dirty="0"/>
          </a:p>
        </p:txBody>
      </p:sp>
      <p:sp>
        <p:nvSpPr>
          <p:cNvPr id="39" name="Ellipse 38"/>
          <p:cNvSpPr/>
          <p:nvPr/>
        </p:nvSpPr>
        <p:spPr>
          <a:xfrm>
            <a:off x="7308304" y="3241450"/>
            <a:ext cx="1654620" cy="456331"/>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System TC</a:t>
            </a:r>
            <a:endParaRPr lang="en-US" dirty="0"/>
          </a:p>
        </p:txBody>
      </p:sp>
      <p:cxnSp>
        <p:nvCxnSpPr>
          <p:cNvPr id="40" name="Gerade Verbindung mit Pfeil 39"/>
          <p:cNvCxnSpPr>
            <a:stCxn id="8" idx="6"/>
            <a:endCxn id="38" idx="1"/>
          </p:cNvCxnSpPr>
          <p:nvPr/>
        </p:nvCxnSpPr>
        <p:spPr>
          <a:xfrm flipV="1">
            <a:off x="6588224" y="4271003"/>
            <a:ext cx="511932"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Gerade Verbindung mit Pfeil 42"/>
          <p:cNvCxnSpPr>
            <a:stCxn id="38" idx="0"/>
            <a:endCxn id="39" idx="4"/>
          </p:cNvCxnSpPr>
          <p:nvPr/>
        </p:nvCxnSpPr>
        <p:spPr>
          <a:xfrm flipH="1" flipV="1">
            <a:off x="8135614" y="3697781"/>
            <a:ext cx="16260" cy="2696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8" name="Gerade Verbindung mit Pfeil 47"/>
          <p:cNvCxnSpPr>
            <a:stCxn id="8" idx="2"/>
            <a:endCxn id="37" idx="3"/>
          </p:cNvCxnSpPr>
          <p:nvPr/>
        </p:nvCxnSpPr>
        <p:spPr>
          <a:xfrm flipH="1">
            <a:off x="2761256" y="4271004"/>
            <a:ext cx="517729" cy="6523"/>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52" name="Rechteck 51"/>
          <p:cNvSpPr/>
          <p:nvPr/>
        </p:nvSpPr>
        <p:spPr>
          <a:xfrm>
            <a:off x="6575653" y="5840688"/>
            <a:ext cx="2103436" cy="60720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Checklist based review</a:t>
            </a:r>
            <a:endParaRPr lang="en-US" dirty="0"/>
          </a:p>
        </p:txBody>
      </p:sp>
      <p:cxnSp>
        <p:nvCxnSpPr>
          <p:cNvPr id="53" name="Gerade Verbindung mit Pfeil 52"/>
          <p:cNvCxnSpPr>
            <a:stCxn id="52" idx="1"/>
            <a:endCxn id="12" idx="6"/>
          </p:cNvCxnSpPr>
          <p:nvPr/>
        </p:nvCxnSpPr>
        <p:spPr>
          <a:xfrm flipH="1">
            <a:off x="6239523" y="6144290"/>
            <a:ext cx="336130"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58" name="Freihandform 57"/>
          <p:cNvSpPr/>
          <p:nvPr/>
        </p:nvSpPr>
        <p:spPr>
          <a:xfrm>
            <a:off x="3082863" y="2544657"/>
            <a:ext cx="1295871" cy="1428253"/>
          </a:xfrm>
          <a:custGeom>
            <a:avLst/>
            <a:gdLst>
              <a:gd name="connsiteX0" fmla="*/ 332999 w 1295871"/>
              <a:gd name="connsiteY0" fmla="*/ 1428253 h 1428253"/>
              <a:gd name="connsiteX1" fmla="*/ 49220 w 1295871"/>
              <a:gd name="connsiteY1" fmla="*/ 440281 h 1428253"/>
              <a:gd name="connsiteX2" fmla="*/ 1226378 w 1295871"/>
              <a:gd name="connsiteY2" fmla="*/ 30377 h 1428253"/>
              <a:gd name="connsiteX3" fmla="*/ 1194847 w 1295871"/>
              <a:gd name="connsiteY3" fmla="*/ 51398 h 1428253"/>
            </a:gdLst>
            <a:ahLst/>
            <a:cxnLst>
              <a:cxn ang="0">
                <a:pos x="connsiteX0" y="connsiteY0"/>
              </a:cxn>
              <a:cxn ang="0">
                <a:pos x="connsiteX1" y="connsiteY1"/>
              </a:cxn>
              <a:cxn ang="0">
                <a:pos x="connsiteX2" y="connsiteY2"/>
              </a:cxn>
              <a:cxn ang="0">
                <a:pos x="connsiteX3" y="connsiteY3"/>
              </a:cxn>
            </a:cxnLst>
            <a:rect l="l" t="t" r="r" b="b"/>
            <a:pathLst>
              <a:path w="1295871" h="1428253">
                <a:moveTo>
                  <a:pt x="332999" y="1428253"/>
                </a:moveTo>
                <a:cubicBezTo>
                  <a:pt x="116661" y="1050756"/>
                  <a:pt x="-99677" y="673260"/>
                  <a:pt x="49220" y="440281"/>
                </a:cubicBezTo>
                <a:cubicBezTo>
                  <a:pt x="198116" y="207302"/>
                  <a:pt x="1035440" y="95191"/>
                  <a:pt x="1226378" y="30377"/>
                </a:cubicBezTo>
                <a:cubicBezTo>
                  <a:pt x="1417316" y="-34437"/>
                  <a:pt x="1149302" y="19867"/>
                  <a:pt x="1194847" y="51398"/>
                </a:cubicBezTo>
              </a:path>
            </a:pathLst>
          </a:custGeom>
          <a:noFill/>
          <a:ln>
            <a:prstDash val="lgDash"/>
            <a:headEnd type="none"/>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Freihandform 59"/>
          <p:cNvSpPr/>
          <p:nvPr/>
        </p:nvSpPr>
        <p:spPr>
          <a:xfrm>
            <a:off x="2747197" y="2450466"/>
            <a:ext cx="1668896" cy="3592982"/>
          </a:xfrm>
          <a:custGeom>
            <a:avLst/>
            <a:gdLst>
              <a:gd name="connsiteX0" fmla="*/ 1057548 w 1668896"/>
              <a:gd name="connsiteY0" fmla="*/ 3592982 h 3592982"/>
              <a:gd name="connsiteX1" fmla="*/ 6513 w 1668896"/>
              <a:gd name="connsiteY1" fmla="*/ 765700 h 3592982"/>
              <a:gd name="connsiteX2" fmla="*/ 1498982 w 1668896"/>
              <a:gd name="connsiteY2" fmla="*/ 50996 h 3592982"/>
              <a:gd name="connsiteX3" fmla="*/ 1572555 w 1668896"/>
              <a:gd name="connsiteY3" fmla="*/ 114058 h 3592982"/>
            </a:gdLst>
            <a:ahLst/>
            <a:cxnLst>
              <a:cxn ang="0">
                <a:pos x="connsiteX0" y="connsiteY0"/>
              </a:cxn>
              <a:cxn ang="0">
                <a:pos x="connsiteX1" y="connsiteY1"/>
              </a:cxn>
              <a:cxn ang="0">
                <a:pos x="connsiteX2" y="connsiteY2"/>
              </a:cxn>
              <a:cxn ang="0">
                <a:pos x="connsiteX3" y="connsiteY3"/>
              </a:cxn>
            </a:cxnLst>
            <a:rect l="l" t="t" r="r" b="b"/>
            <a:pathLst>
              <a:path w="1668896" h="3592982">
                <a:moveTo>
                  <a:pt x="1057548" y="3592982"/>
                </a:moveTo>
                <a:cubicBezTo>
                  <a:pt x="495244" y="2474506"/>
                  <a:pt x="-67059" y="1356031"/>
                  <a:pt x="6513" y="765700"/>
                </a:cubicBezTo>
                <a:cubicBezTo>
                  <a:pt x="80085" y="175369"/>
                  <a:pt x="1237975" y="159603"/>
                  <a:pt x="1498982" y="50996"/>
                </a:cubicBezTo>
                <a:cubicBezTo>
                  <a:pt x="1759989" y="-57611"/>
                  <a:pt x="1666272" y="28223"/>
                  <a:pt x="1572555" y="114058"/>
                </a:cubicBezTo>
              </a:path>
            </a:pathLst>
          </a:custGeom>
          <a:noFill/>
          <a:ln>
            <a:prstDash val="lgDash"/>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Textfeld 60"/>
          <p:cNvSpPr txBox="1"/>
          <p:nvPr/>
        </p:nvSpPr>
        <p:spPr>
          <a:xfrm>
            <a:off x="773353" y="2670274"/>
            <a:ext cx="1919620" cy="646331"/>
          </a:xfrm>
          <a:prstGeom prst="rect">
            <a:avLst/>
          </a:prstGeom>
          <a:noFill/>
        </p:spPr>
        <p:txBody>
          <a:bodyPr wrap="square" rtlCol="0">
            <a:spAutoFit/>
          </a:bodyPr>
          <a:lstStyle/>
          <a:p>
            <a:r>
              <a:rPr lang="en-US" dirty="0" smtClean="0"/>
              <a:t>document related artifacts + changes</a:t>
            </a:r>
            <a:endParaRPr lang="en-US" dirty="0"/>
          </a:p>
        </p:txBody>
      </p:sp>
      <p:cxnSp>
        <p:nvCxnSpPr>
          <p:cNvPr id="63" name="Gerade Verbindung mit Pfeil 62"/>
          <p:cNvCxnSpPr>
            <a:stCxn id="39" idx="1"/>
            <a:endCxn id="5" idx="5"/>
          </p:cNvCxnSpPr>
          <p:nvPr/>
        </p:nvCxnSpPr>
        <p:spPr>
          <a:xfrm flipH="1" flipV="1">
            <a:off x="5339379" y="2652869"/>
            <a:ext cx="2211238" cy="655409"/>
          </a:xfrm>
          <a:prstGeom prst="straightConnector1">
            <a:avLst/>
          </a:prstGeom>
          <a:ln>
            <a:prstDash val="lgDash"/>
            <a:tailEnd type="triangle" w="lg" len="lg"/>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51660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Workflow (2)</a:t>
            </a:r>
            <a:endParaRPr lang="en-US" dirty="0"/>
          </a:p>
        </p:txBody>
      </p:sp>
      <p:sp>
        <p:nvSpPr>
          <p:cNvPr id="3" name="Inhaltsplatzhalter 2"/>
          <p:cNvSpPr>
            <a:spLocks noGrp="1"/>
          </p:cNvSpPr>
          <p:nvPr>
            <p:ph idx="1"/>
          </p:nvPr>
        </p:nvSpPr>
        <p:spPr/>
        <p:txBody>
          <a:bodyPr/>
          <a:lstStyle/>
          <a:p>
            <a:endParaRPr lang="en-US" dirty="0"/>
          </a:p>
        </p:txBody>
      </p:sp>
      <p:sp>
        <p:nvSpPr>
          <p:cNvPr id="5" name="Ellipse 4"/>
          <p:cNvSpPr/>
          <p:nvPr/>
        </p:nvSpPr>
        <p:spPr>
          <a:xfrm>
            <a:off x="942430" y="1892573"/>
            <a:ext cx="1152128" cy="27528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Issue</a:t>
            </a:r>
            <a:endParaRPr lang="en-US" dirty="0"/>
          </a:p>
        </p:txBody>
      </p:sp>
      <p:sp>
        <p:nvSpPr>
          <p:cNvPr id="8" name="Ellipse 7"/>
          <p:cNvSpPr/>
          <p:nvPr/>
        </p:nvSpPr>
        <p:spPr>
          <a:xfrm>
            <a:off x="3430192" y="2313426"/>
            <a:ext cx="2857613" cy="576726"/>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Unit interface + specification</a:t>
            </a:r>
            <a:endParaRPr lang="en-US" dirty="0"/>
          </a:p>
        </p:txBody>
      </p:sp>
      <p:sp>
        <p:nvSpPr>
          <p:cNvPr id="11" name="Rechteck 10"/>
          <p:cNvSpPr/>
          <p:nvPr/>
        </p:nvSpPr>
        <p:spPr>
          <a:xfrm>
            <a:off x="3816231" y="1523374"/>
            <a:ext cx="2103436" cy="60720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Unit Designing</a:t>
            </a:r>
            <a:endParaRPr lang="en-US" dirty="0"/>
          </a:p>
        </p:txBody>
      </p:sp>
      <p:sp>
        <p:nvSpPr>
          <p:cNvPr id="12" name="Ellipse 11"/>
          <p:cNvSpPr/>
          <p:nvPr/>
        </p:nvSpPr>
        <p:spPr>
          <a:xfrm>
            <a:off x="3720241" y="3645024"/>
            <a:ext cx="2277513" cy="441213"/>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Code</a:t>
            </a:r>
            <a:endParaRPr lang="en-US" dirty="0"/>
          </a:p>
        </p:txBody>
      </p:sp>
      <p:sp>
        <p:nvSpPr>
          <p:cNvPr id="13" name="Rechteck 12"/>
          <p:cNvSpPr/>
          <p:nvPr/>
        </p:nvSpPr>
        <p:spPr>
          <a:xfrm>
            <a:off x="3807280" y="3150686"/>
            <a:ext cx="2103436" cy="34308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Coding</a:t>
            </a:r>
            <a:endParaRPr lang="en-US" dirty="0"/>
          </a:p>
        </p:txBody>
      </p:sp>
      <p:cxnSp>
        <p:nvCxnSpPr>
          <p:cNvPr id="27" name="Gerade Verbindung mit Pfeil 26"/>
          <p:cNvCxnSpPr>
            <a:stCxn id="11" idx="2"/>
            <a:endCxn id="8" idx="0"/>
          </p:cNvCxnSpPr>
          <p:nvPr/>
        </p:nvCxnSpPr>
        <p:spPr>
          <a:xfrm flipH="1">
            <a:off x="4858999" y="2130577"/>
            <a:ext cx="8950" cy="1828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Gerade Verbindung mit Pfeil 29"/>
          <p:cNvCxnSpPr>
            <a:stCxn id="8" idx="4"/>
            <a:endCxn id="13" idx="0"/>
          </p:cNvCxnSpPr>
          <p:nvPr/>
        </p:nvCxnSpPr>
        <p:spPr>
          <a:xfrm flipH="1">
            <a:off x="4858998" y="2890152"/>
            <a:ext cx="1" cy="26053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4" name="Gerade Verbindung mit Pfeil 33"/>
          <p:cNvCxnSpPr>
            <a:stCxn id="13" idx="2"/>
            <a:endCxn id="12" idx="0"/>
          </p:cNvCxnSpPr>
          <p:nvPr/>
        </p:nvCxnSpPr>
        <p:spPr>
          <a:xfrm>
            <a:off x="4858998" y="3493775"/>
            <a:ext cx="0" cy="1512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7" name="Rechteck 36"/>
          <p:cNvSpPr/>
          <p:nvPr/>
        </p:nvSpPr>
        <p:spPr>
          <a:xfrm>
            <a:off x="4152118" y="4881703"/>
            <a:ext cx="3691269" cy="32527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Automatic build + Unit Test</a:t>
            </a:r>
            <a:endParaRPr lang="en-US" dirty="0"/>
          </a:p>
        </p:txBody>
      </p:sp>
      <p:sp>
        <p:nvSpPr>
          <p:cNvPr id="38" name="Rechteck 37"/>
          <p:cNvSpPr/>
          <p:nvPr/>
        </p:nvSpPr>
        <p:spPr>
          <a:xfrm>
            <a:off x="6589622" y="2296367"/>
            <a:ext cx="2103436" cy="607203"/>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Create Unit Test Cases</a:t>
            </a:r>
            <a:endParaRPr lang="en-US" dirty="0"/>
          </a:p>
        </p:txBody>
      </p:sp>
      <p:sp>
        <p:nvSpPr>
          <p:cNvPr id="39" name="Ellipse 38"/>
          <p:cNvSpPr/>
          <p:nvPr/>
        </p:nvSpPr>
        <p:spPr>
          <a:xfrm>
            <a:off x="6814030" y="3226121"/>
            <a:ext cx="1654620" cy="456331"/>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Unit TC</a:t>
            </a:r>
            <a:endParaRPr lang="en-US" dirty="0"/>
          </a:p>
        </p:txBody>
      </p:sp>
      <p:cxnSp>
        <p:nvCxnSpPr>
          <p:cNvPr id="40" name="Gerade Verbindung mit Pfeil 39"/>
          <p:cNvCxnSpPr>
            <a:stCxn id="8" idx="6"/>
            <a:endCxn id="38" idx="1"/>
          </p:cNvCxnSpPr>
          <p:nvPr/>
        </p:nvCxnSpPr>
        <p:spPr>
          <a:xfrm flipV="1">
            <a:off x="6287805" y="2599969"/>
            <a:ext cx="301817" cy="18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Gerade Verbindung mit Pfeil 42"/>
          <p:cNvCxnSpPr>
            <a:stCxn id="38" idx="2"/>
            <a:endCxn id="39" idx="0"/>
          </p:cNvCxnSpPr>
          <p:nvPr/>
        </p:nvCxnSpPr>
        <p:spPr>
          <a:xfrm>
            <a:off x="7641340" y="2903570"/>
            <a:ext cx="0" cy="3225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1" name="Textfeld 60"/>
          <p:cNvSpPr txBox="1"/>
          <p:nvPr/>
        </p:nvSpPr>
        <p:spPr>
          <a:xfrm>
            <a:off x="131498" y="2498775"/>
            <a:ext cx="1919620" cy="646331"/>
          </a:xfrm>
          <a:prstGeom prst="rect">
            <a:avLst/>
          </a:prstGeom>
          <a:noFill/>
        </p:spPr>
        <p:txBody>
          <a:bodyPr wrap="square" rtlCol="0">
            <a:spAutoFit/>
          </a:bodyPr>
          <a:lstStyle/>
          <a:p>
            <a:r>
              <a:rPr lang="en-US" dirty="0" smtClean="0"/>
              <a:t>document related artifacts + changes</a:t>
            </a:r>
            <a:endParaRPr lang="en-US" dirty="0"/>
          </a:p>
        </p:txBody>
      </p:sp>
      <p:sp>
        <p:nvSpPr>
          <p:cNvPr id="42" name="Ellipse 41"/>
          <p:cNvSpPr/>
          <p:nvPr/>
        </p:nvSpPr>
        <p:spPr>
          <a:xfrm>
            <a:off x="3642154" y="888500"/>
            <a:ext cx="2459611" cy="474076"/>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Architecture</a:t>
            </a:r>
            <a:endParaRPr lang="en-US" dirty="0"/>
          </a:p>
        </p:txBody>
      </p:sp>
      <p:cxnSp>
        <p:nvCxnSpPr>
          <p:cNvPr id="44" name="Gerade Verbindung mit Pfeil 43"/>
          <p:cNvCxnSpPr>
            <a:stCxn id="42" idx="4"/>
            <a:endCxn id="11" idx="0"/>
          </p:cNvCxnSpPr>
          <p:nvPr/>
        </p:nvCxnSpPr>
        <p:spPr>
          <a:xfrm flipH="1">
            <a:off x="4867949" y="1362576"/>
            <a:ext cx="4011" cy="16079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4" name="Rechteck 73"/>
          <p:cNvSpPr/>
          <p:nvPr/>
        </p:nvSpPr>
        <p:spPr>
          <a:xfrm>
            <a:off x="5488002" y="4221088"/>
            <a:ext cx="1019504" cy="443797"/>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Review</a:t>
            </a:r>
            <a:endParaRPr lang="en-US" dirty="0"/>
          </a:p>
        </p:txBody>
      </p:sp>
      <p:cxnSp>
        <p:nvCxnSpPr>
          <p:cNvPr id="84" name="Gerade Verbindung mit Pfeil 83"/>
          <p:cNvCxnSpPr>
            <a:endCxn id="74" idx="0"/>
          </p:cNvCxnSpPr>
          <p:nvPr/>
        </p:nvCxnSpPr>
        <p:spPr>
          <a:xfrm>
            <a:off x="4780911" y="4079059"/>
            <a:ext cx="1216843" cy="142029"/>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85" name="Gerade Verbindung mit Pfeil 84"/>
          <p:cNvCxnSpPr>
            <a:stCxn id="39" idx="4"/>
            <a:endCxn id="74" idx="0"/>
          </p:cNvCxnSpPr>
          <p:nvPr/>
        </p:nvCxnSpPr>
        <p:spPr>
          <a:xfrm flipH="1">
            <a:off x="5997754" y="3682452"/>
            <a:ext cx="1643586" cy="538636"/>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88" name="Gerade Verbindung mit Pfeil 87"/>
          <p:cNvCxnSpPr>
            <a:stCxn id="8" idx="1"/>
          </p:cNvCxnSpPr>
          <p:nvPr/>
        </p:nvCxnSpPr>
        <p:spPr>
          <a:xfrm flipH="1" flipV="1">
            <a:off x="2076952" y="1975043"/>
            <a:ext cx="1771728" cy="422843"/>
          </a:xfrm>
          <a:prstGeom prst="straightConnector1">
            <a:avLst/>
          </a:prstGeom>
          <a:ln>
            <a:prstDash val="lgDash"/>
            <a:tailEnd type="triangle" w="lg" len="lg"/>
          </a:ln>
        </p:spPr>
        <p:style>
          <a:lnRef idx="2">
            <a:schemeClr val="accent1"/>
          </a:lnRef>
          <a:fillRef idx="0">
            <a:schemeClr val="accent1"/>
          </a:fillRef>
          <a:effectRef idx="1">
            <a:schemeClr val="accent1"/>
          </a:effectRef>
          <a:fontRef idx="minor">
            <a:schemeClr val="tx1"/>
          </a:fontRef>
        </p:style>
      </p:cxnSp>
      <p:cxnSp>
        <p:nvCxnSpPr>
          <p:cNvPr id="90" name="Gerade Verbindung mit Pfeil 89"/>
          <p:cNvCxnSpPr>
            <a:stCxn id="12" idx="2"/>
          </p:cNvCxnSpPr>
          <p:nvPr/>
        </p:nvCxnSpPr>
        <p:spPr>
          <a:xfrm flipH="1" flipV="1">
            <a:off x="1560305" y="2187820"/>
            <a:ext cx="2159936" cy="1677811"/>
          </a:xfrm>
          <a:prstGeom prst="straightConnector1">
            <a:avLst/>
          </a:prstGeom>
          <a:ln>
            <a:prstDash val="lgDash"/>
            <a:tailEnd type="triangle" w="lg" len="lg"/>
          </a:ln>
        </p:spPr>
        <p:style>
          <a:lnRef idx="2">
            <a:schemeClr val="accent1"/>
          </a:lnRef>
          <a:fillRef idx="0">
            <a:schemeClr val="accent1"/>
          </a:fillRef>
          <a:effectRef idx="1">
            <a:schemeClr val="accent1"/>
          </a:effectRef>
          <a:fontRef idx="minor">
            <a:schemeClr val="tx1"/>
          </a:fontRef>
        </p:style>
      </p:cxnSp>
      <p:cxnSp>
        <p:nvCxnSpPr>
          <p:cNvPr id="93" name="Gerade Verbindung mit Pfeil 92"/>
          <p:cNvCxnSpPr>
            <a:stCxn id="39" idx="2"/>
            <a:endCxn id="5" idx="5"/>
          </p:cNvCxnSpPr>
          <p:nvPr/>
        </p:nvCxnSpPr>
        <p:spPr>
          <a:xfrm flipH="1" flipV="1">
            <a:off x="1925833" y="2127539"/>
            <a:ext cx="4888197" cy="1326748"/>
          </a:xfrm>
          <a:prstGeom prst="straightConnector1">
            <a:avLst/>
          </a:prstGeom>
          <a:ln>
            <a:prstDash val="lgDash"/>
            <a:tailEnd type="triangle" w="lg" len="lg"/>
          </a:ln>
        </p:spPr>
        <p:style>
          <a:lnRef idx="2">
            <a:schemeClr val="accent1"/>
          </a:lnRef>
          <a:fillRef idx="0">
            <a:schemeClr val="accent1"/>
          </a:fillRef>
          <a:effectRef idx="1">
            <a:schemeClr val="accent1"/>
          </a:effectRef>
          <a:fontRef idx="minor">
            <a:schemeClr val="tx1"/>
          </a:fontRef>
        </p:style>
      </p:cxnSp>
      <p:sp>
        <p:nvSpPr>
          <p:cNvPr id="97" name="Ellipse 96"/>
          <p:cNvSpPr/>
          <p:nvPr/>
        </p:nvSpPr>
        <p:spPr>
          <a:xfrm>
            <a:off x="4860032" y="5373216"/>
            <a:ext cx="2277513" cy="441213"/>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build artifacts</a:t>
            </a:r>
            <a:endParaRPr lang="en-US" dirty="0"/>
          </a:p>
        </p:txBody>
      </p:sp>
      <p:cxnSp>
        <p:nvCxnSpPr>
          <p:cNvPr id="101" name="Gerade Verbindung mit Pfeil 100"/>
          <p:cNvCxnSpPr>
            <a:endCxn id="37" idx="0"/>
          </p:cNvCxnSpPr>
          <p:nvPr/>
        </p:nvCxnSpPr>
        <p:spPr>
          <a:xfrm>
            <a:off x="5997753" y="4664885"/>
            <a:ext cx="0" cy="2168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4" name="Gerade Verbindung mit Pfeil 103"/>
          <p:cNvCxnSpPr>
            <a:stCxn id="37" idx="2"/>
            <a:endCxn id="97" idx="0"/>
          </p:cNvCxnSpPr>
          <p:nvPr/>
        </p:nvCxnSpPr>
        <p:spPr>
          <a:xfrm>
            <a:off x="5997753" y="5206981"/>
            <a:ext cx="1036" cy="16623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57252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79712" y="258862"/>
            <a:ext cx="5538489" cy="648370"/>
          </a:xfrm>
        </p:spPr>
        <p:txBody>
          <a:bodyPr/>
          <a:lstStyle/>
          <a:p>
            <a:r>
              <a:rPr lang="en-US" dirty="0" smtClean="0"/>
              <a:t>Requirements Engineering &amp; Interaction Design</a:t>
            </a:r>
            <a:endParaRPr lang="en-US" dirty="0"/>
          </a:p>
        </p:txBody>
      </p:sp>
      <p:sp>
        <p:nvSpPr>
          <p:cNvPr id="3" name="Inhaltsplatzhalter 2"/>
          <p:cNvSpPr>
            <a:spLocks noGrp="1"/>
          </p:cNvSpPr>
          <p:nvPr>
            <p:ph idx="1"/>
          </p:nvPr>
        </p:nvSpPr>
        <p:spPr/>
        <p:txBody>
          <a:bodyPr/>
          <a:lstStyle/>
          <a:p>
            <a:endParaRPr lang="en-US" dirty="0"/>
          </a:p>
        </p:txBody>
      </p:sp>
      <p:grpSp>
        <p:nvGrpSpPr>
          <p:cNvPr id="30" name="Group 29"/>
          <p:cNvGrpSpPr/>
          <p:nvPr/>
        </p:nvGrpSpPr>
        <p:grpSpPr>
          <a:xfrm>
            <a:off x="3419872" y="1916832"/>
            <a:ext cx="3904789" cy="3328276"/>
            <a:chOff x="1122552" y="1693270"/>
            <a:chExt cx="3904789" cy="3328276"/>
          </a:xfrm>
        </p:grpSpPr>
        <p:sp>
          <p:nvSpPr>
            <p:cNvPr id="31" name="Circular Arrow 30"/>
            <p:cNvSpPr/>
            <p:nvPr/>
          </p:nvSpPr>
          <p:spPr>
            <a:xfrm flipV="1">
              <a:off x="1239642" y="1795127"/>
              <a:ext cx="3139070" cy="3226419"/>
            </a:xfrm>
            <a:prstGeom prst="circular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2" name="Circular Arrow 31"/>
            <p:cNvSpPr/>
            <p:nvPr/>
          </p:nvSpPr>
          <p:spPr>
            <a:xfrm rot="10800000" flipV="1">
              <a:off x="1239642" y="1693270"/>
              <a:ext cx="3139070" cy="3226419"/>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3" name="TextBox 32"/>
            <p:cNvSpPr txBox="1"/>
            <p:nvPr/>
          </p:nvSpPr>
          <p:spPr>
            <a:xfrm>
              <a:off x="1193177" y="4261787"/>
              <a:ext cx="1865971"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1600" dirty="0" smtClean="0"/>
                <a:t>Phase 1 </a:t>
              </a:r>
              <a:r>
                <a:rPr lang="en-US" dirty="0" smtClean="0"/>
                <a:t>Elicit Requirements</a:t>
              </a:r>
              <a:endParaRPr lang="en-US" dirty="0"/>
            </a:p>
          </p:txBody>
        </p:sp>
        <p:sp>
          <p:nvSpPr>
            <p:cNvPr id="34" name="TextBox 33"/>
            <p:cNvSpPr txBox="1"/>
            <p:nvPr/>
          </p:nvSpPr>
          <p:spPr>
            <a:xfrm>
              <a:off x="3027555" y="3195835"/>
              <a:ext cx="1999786"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1600" dirty="0" smtClean="0"/>
                <a:t>Phase 2 </a:t>
              </a:r>
              <a:r>
                <a:rPr lang="en-US" dirty="0" smtClean="0"/>
                <a:t>Specify Interaction Design</a:t>
              </a:r>
              <a:endParaRPr lang="en-US" dirty="0"/>
            </a:p>
          </p:txBody>
        </p:sp>
        <p:sp>
          <p:nvSpPr>
            <p:cNvPr id="35" name="TextBox 34"/>
            <p:cNvSpPr txBox="1"/>
            <p:nvPr/>
          </p:nvSpPr>
          <p:spPr>
            <a:xfrm>
              <a:off x="1122552" y="2129883"/>
              <a:ext cx="1936596"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1600" dirty="0" smtClean="0"/>
                <a:t>Phase 3 </a:t>
              </a:r>
              <a:r>
                <a:rPr lang="en-US" dirty="0" smtClean="0"/>
                <a:t>Validate Interaction Design</a:t>
              </a:r>
              <a:endParaRPr lang="en-US" dirty="0"/>
            </a:p>
          </p:txBody>
        </p:sp>
        <p:grpSp>
          <p:nvGrpSpPr>
            <p:cNvPr id="36" name="Group 35"/>
            <p:cNvGrpSpPr/>
            <p:nvPr/>
          </p:nvGrpSpPr>
          <p:grpSpPr>
            <a:xfrm>
              <a:off x="3120479" y="2529347"/>
              <a:ext cx="574291" cy="606301"/>
              <a:chOff x="1239638" y="1173957"/>
              <a:chExt cx="574291" cy="606301"/>
            </a:xfrm>
          </p:grpSpPr>
          <p:sp>
            <p:nvSpPr>
              <p:cNvPr id="40" name="Circular Arrow 39"/>
              <p:cNvSpPr/>
              <p:nvPr/>
            </p:nvSpPr>
            <p:spPr>
              <a:xfrm flipH="1">
                <a:off x="1239638" y="1173957"/>
                <a:ext cx="574291" cy="570714"/>
              </a:xfrm>
              <a:prstGeom prst="circular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solidFill>
                    <a:schemeClr val="tx1"/>
                  </a:solidFill>
                </a:endParaRPr>
              </a:p>
            </p:txBody>
          </p:sp>
          <p:sp>
            <p:nvSpPr>
              <p:cNvPr id="41" name="Circular Arrow 40"/>
              <p:cNvSpPr/>
              <p:nvPr/>
            </p:nvSpPr>
            <p:spPr>
              <a:xfrm flipV="1">
                <a:off x="1239639" y="1216341"/>
                <a:ext cx="574290" cy="563917"/>
              </a:xfrm>
              <a:prstGeom prst="circular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solidFill>
                    <a:schemeClr val="tx1"/>
                  </a:solidFill>
                </a:endParaRPr>
              </a:p>
            </p:txBody>
          </p:sp>
        </p:grpSp>
        <p:grpSp>
          <p:nvGrpSpPr>
            <p:cNvPr id="37" name="Group 36"/>
            <p:cNvGrpSpPr/>
            <p:nvPr/>
          </p:nvGrpSpPr>
          <p:grpSpPr>
            <a:xfrm>
              <a:off x="3120478" y="3901638"/>
              <a:ext cx="574292" cy="613098"/>
              <a:chOff x="1239639" y="1167160"/>
              <a:chExt cx="574292" cy="613098"/>
            </a:xfrm>
          </p:grpSpPr>
          <p:sp>
            <p:nvSpPr>
              <p:cNvPr id="38" name="Circular Arrow 37"/>
              <p:cNvSpPr/>
              <p:nvPr/>
            </p:nvSpPr>
            <p:spPr>
              <a:xfrm flipH="1">
                <a:off x="1239640" y="1167160"/>
                <a:ext cx="574291" cy="570714"/>
              </a:xfrm>
              <a:prstGeom prst="circular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solidFill>
                    <a:schemeClr val="tx1"/>
                  </a:solidFill>
                </a:endParaRPr>
              </a:p>
            </p:txBody>
          </p:sp>
          <p:sp>
            <p:nvSpPr>
              <p:cNvPr id="39" name="Circular Arrow 38"/>
              <p:cNvSpPr/>
              <p:nvPr/>
            </p:nvSpPr>
            <p:spPr>
              <a:xfrm flipV="1">
                <a:off x="1239639" y="1216341"/>
                <a:ext cx="574290" cy="563917"/>
              </a:xfrm>
              <a:prstGeom prst="circular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solidFill>
                    <a:schemeClr val="tx1"/>
                  </a:solidFill>
                </a:endParaRPr>
              </a:p>
            </p:txBody>
          </p:sp>
        </p:grpSp>
      </p:grpSp>
      <p:sp>
        <p:nvSpPr>
          <p:cNvPr id="42" name="TextBox 41"/>
          <p:cNvSpPr txBox="1"/>
          <p:nvPr/>
        </p:nvSpPr>
        <p:spPr>
          <a:xfrm>
            <a:off x="189675" y="5191985"/>
            <a:ext cx="2376263"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defRPr sz="1400"/>
            </a:lvl1pPr>
          </a:lstStyle>
          <a:p>
            <a:r>
              <a:rPr lang="en-US" sz="1200" dirty="0" smtClean="0"/>
              <a:t>Prepare &amp; Conduct Workshop</a:t>
            </a:r>
          </a:p>
          <a:p>
            <a:r>
              <a:rPr lang="en-US" sz="1200" dirty="0" smtClean="0"/>
              <a:t>Document Results</a:t>
            </a:r>
            <a:endParaRPr lang="en-US" sz="1200" dirty="0"/>
          </a:p>
        </p:txBody>
      </p:sp>
      <p:sp>
        <p:nvSpPr>
          <p:cNvPr id="43" name="TextBox 42"/>
          <p:cNvSpPr txBox="1"/>
          <p:nvPr/>
        </p:nvSpPr>
        <p:spPr>
          <a:xfrm>
            <a:off x="6460522" y="4449984"/>
            <a:ext cx="2431958"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1200" dirty="0" smtClean="0"/>
              <a:t>Identify key functionality </a:t>
            </a:r>
          </a:p>
          <a:p>
            <a:r>
              <a:rPr lang="en-US" sz="1200" dirty="0" smtClean="0"/>
              <a:t>Specify Interaction Cases</a:t>
            </a:r>
          </a:p>
          <a:p>
            <a:r>
              <a:rPr lang="en-US" sz="1200" dirty="0" smtClean="0"/>
              <a:t>Model flow of interaction cases</a:t>
            </a:r>
          </a:p>
          <a:p>
            <a:r>
              <a:rPr lang="en-US" sz="1200" dirty="0" smtClean="0"/>
              <a:t>Create Wireframes</a:t>
            </a:r>
          </a:p>
          <a:p>
            <a:r>
              <a:rPr lang="en-US" sz="1200" dirty="0" smtClean="0"/>
              <a:t>Model screen flows</a:t>
            </a:r>
          </a:p>
        </p:txBody>
      </p:sp>
      <p:sp>
        <p:nvSpPr>
          <p:cNvPr id="44" name="TextBox 43"/>
          <p:cNvSpPr txBox="1"/>
          <p:nvPr/>
        </p:nvSpPr>
        <p:spPr>
          <a:xfrm>
            <a:off x="189675" y="1889027"/>
            <a:ext cx="2216036"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1200" dirty="0" smtClean="0"/>
              <a:t>Specify usage scenarios</a:t>
            </a:r>
          </a:p>
          <a:p>
            <a:r>
              <a:rPr lang="en-US" sz="1200" dirty="0" smtClean="0"/>
              <a:t>Create clickable prototype</a:t>
            </a:r>
          </a:p>
          <a:p>
            <a:r>
              <a:rPr lang="en-US" sz="1200" dirty="0" smtClean="0"/>
              <a:t>Conduct user review</a:t>
            </a:r>
          </a:p>
        </p:txBody>
      </p:sp>
      <p:cxnSp>
        <p:nvCxnSpPr>
          <p:cNvPr id="46" name="Curved Connector 45"/>
          <p:cNvCxnSpPr>
            <a:stCxn id="33" idx="1"/>
            <a:endCxn id="42" idx="3"/>
          </p:cNvCxnSpPr>
          <p:nvPr/>
        </p:nvCxnSpPr>
        <p:spPr>
          <a:xfrm rot="10800000" flipV="1">
            <a:off x="2565939" y="4808514"/>
            <a:ext cx="924559" cy="614303"/>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6" name="Curved Connector 55"/>
          <p:cNvCxnSpPr>
            <a:stCxn id="35" idx="1"/>
            <a:endCxn id="44" idx="3"/>
          </p:cNvCxnSpPr>
          <p:nvPr/>
        </p:nvCxnSpPr>
        <p:spPr>
          <a:xfrm rot="10800000">
            <a:off x="2405712" y="2212193"/>
            <a:ext cx="1014161" cy="464418"/>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9" name="Curved Connector 58"/>
          <p:cNvCxnSpPr>
            <a:stCxn id="34" idx="3"/>
            <a:endCxn id="43" idx="0"/>
          </p:cNvCxnSpPr>
          <p:nvPr/>
        </p:nvCxnSpPr>
        <p:spPr>
          <a:xfrm>
            <a:off x="7324661" y="3742563"/>
            <a:ext cx="351840" cy="707421"/>
          </a:xfrm>
          <a:prstGeom prst="curved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62" name="TextBox 61"/>
          <p:cNvSpPr txBox="1"/>
          <p:nvPr/>
        </p:nvSpPr>
        <p:spPr>
          <a:xfrm>
            <a:off x="2565938" y="1268760"/>
            <a:ext cx="6182526" cy="369332"/>
          </a:xfrm>
          <a:prstGeom prst="rect">
            <a:avLst/>
          </a:prstGeom>
          <a:noFill/>
        </p:spPr>
        <p:txBody>
          <a:bodyPr wrap="square" rtlCol="0">
            <a:spAutoFit/>
          </a:bodyPr>
          <a:lstStyle/>
          <a:p>
            <a:r>
              <a:rPr lang="de-DE" dirty="0" smtClean="0"/>
              <a:t>See „mConcAppt@GSE2016.docx“ </a:t>
            </a:r>
            <a:r>
              <a:rPr lang="de-DE" dirty="0" err="1" smtClean="0"/>
              <a:t>for</a:t>
            </a:r>
            <a:r>
              <a:rPr lang="de-DE" dirty="0" smtClean="0"/>
              <a:t> </a:t>
            </a:r>
            <a:r>
              <a:rPr lang="de-DE" dirty="0" err="1" smtClean="0"/>
              <a:t>detailed</a:t>
            </a:r>
            <a:r>
              <a:rPr lang="de-DE" dirty="0" smtClean="0"/>
              <a:t> </a:t>
            </a:r>
            <a:r>
              <a:rPr lang="de-DE" dirty="0" err="1" smtClean="0"/>
              <a:t>guideance</a:t>
            </a:r>
            <a:endParaRPr lang="de-DE" dirty="0"/>
          </a:p>
        </p:txBody>
      </p:sp>
    </p:spTree>
    <p:extLst>
      <p:ext uri="{BB962C8B-B14F-4D97-AF65-F5344CB8AC3E}">
        <p14:creationId xmlns:p14="http://schemas.microsoft.com/office/powerpoint/2010/main" val="392841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right)">
                                      <p:cBhvr>
                                        <p:cTn id="7" dur="500"/>
                                        <p:tgtEl>
                                          <p:spTgt spid="4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right)">
                                      <p:cBhvr>
                                        <p:cTn id="11" dur="500"/>
                                        <p:tgtEl>
                                          <p:spTgt spid="4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up)">
                                      <p:cBhvr>
                                        <p:cTn id="16" dur="500"/>
                                        <p:tgtEl>
                                          <p:spTgt spid="59"/>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right)">
                                      <p:cBhvr>
                                        <p:cTn id="25" dur="500"/>
                                        <p:tgtEl>
                                          <p:spTgt spid="56"/>
                                        </p:tgtEl>
                                      </p:cBhvr>
                                    </p:animEffect>
                                  </p:childTnLst>
                                </p:cTn>
                              </p:par>
                            </p:childTnLst>
                          </p:cTn>
                        </p:par>
                        <p:par>
                          <p:cTn id="26" fill="hold">
                            <p:stCondLst>
                              <p:cond delay="500"/>
                            </p:stCondLst>
                            <p:childTnLst>
                              <p:par>
                                <p:cTn id="27" presetID="22" presetClass="entr" presetSubtype="2"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right)">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6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Architecture</a:t>
            </a:r>
            <a:endParaRPr lang="en-US" dirty="0"/>
          </a:p>
        </p:txBody>
      </p:sp>
      <p:sp>
        <p:nvSpPr>
          <p:cNvPr id="3" name="Inhaltsplatzhalter 2"/>
          <p:cNvSpPr>
            <a:spLocks noGrp="1"/>
          </p:cNvSpPr>
          <p:nvPr>
            <p:ph idx="1"/>
          </p:nvPr>
        </p:nvSpPr>
        <p:spPr/>
        <p:txBody>
          <a:bodyPr/>
          <a:lstStyle/>
          <a:p>
            <a:r>
              <a:rPr lang="en-US" dirty="0"/>
              <a:t>Open Application Standard </a:t>
            </a:r>
            <a:r>
              <a:rPr lang="en-US" dirty="0" smtClean="0"/>
              <a:t>Platform</a:t>
            </a:r>
          </a:p>
          <a:p>
            <a:endParaRPr lang="en-US" dirty="0"/>
          </a:p>
          <a:p>
            <a:r>
              <a:rPr lang="en-US" dirty="0" smtClean="0"/>
              <a:t>Trace system functions to components (see MIL)</a:t>
            </a:r>
          </a:p>
          <a:p>
            <a:endParaRPr lang="en-US" dirty="0"/>
          </a:p>
          <a:p>
            <a:endParaRPr lang="en-US" dirty="0"/>
          </a:p>
        </p:txBody>
      </p:sp>
      <p:pic>
        <p:nvPicPr>
          <p:cNvPr id="3074" name="Picture 2" descr="Capgemini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1412776"/>
            <a:ext cx="1905000" cy="438151"/>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p:cNvPicPr>
            <a:picLocks noChangeAspect="1"/>
          </p:cNvPicPr>
          <p:nvPr/>
        </p:nvPicPr>
        <p:blipFill rotWithShape="1">
          <a:blip r:embed="rId3"/>
          <a:srcRect l="2073" t="30201" r="61696" b="21200"/>
          <a:stretch/>
        </p:blipFill>
        <p:spPr>
          <a:xfrm>
            <a:off x="1331640" y="2499898"/>
            <a:ext cx="4752528" cy="4041520"/>
          </a:xfrm>
          <a:prstGeom prst="rect">
            <a:avLst/>
          </a:prstGeom>
        </p:spPr>
      </p:pic>
    </p:spTree>
    <p:extLst>
      <p:ext uri="{BB962C8B-B14F-4D97-AF65-F5344CB8AC3E}">
        <p14:creationId xmlns:p14="http://schemas.microsoft.com/office/powerpoint/2010/main" val="27873159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Coding</a:t>
            </a:r>
            <a:endParaRPr lang="en-US" dirty="0"/>
          </a:p>
        </p:txBody>
      </p:sp>
      <p:sp>
        <p:nvSpPr>
          <p:cNvPr id="3" name="Inhaltsplatzhalter 2"/>
          <p:cNvSpPr>
            <a:spLocks noGrp="1"/>
          </p:cNvSpPr>
          <p:nvPr>
            <p:ph idx="1"/>
          </p:nvPr>
        </p:nvSpPr>
        <p:spPr/>
        <p:txBody>
          <a:bodyPr/>
          <a:lstStyle/>
          <a:p>
            <a:r>
              <a:rPr lang="en-US" dirty="0" smtClean="0"/>
              <a:t>Coding conventions</a:t>
            </a:r>
          </a:p>
          <a:p>
            <a:endParaRPr lang="en-US" dirty="0"/>
          </a:p>
          <a:p>
            <a:r>
              <a:rPr lang="en-US" dirty="0" smtClean="0"/>
              <a:t>Unit test frameworks</a:t>
            </a:r>
          </a:p>
          <a:p>
            <a:endParaRPr lang="en-US" dirty="0" smtClean="0"/>
          </a:p>
          <a:p>
            <a:r>
              <a:rPr lang="en-US" dirty="0" err="1" smtClean="0"/>
              <a:t>Lanuages</a:t>
            </a:r>
            <a:r>
              <a:rPr lang="en-US" dirty="0" smtClean="0"/>
              <a:t>:</a:t>
            </a:r>
          </a:p>
          <a:p>
            <a:pPr lvl="1"/>
            <a:r>
              <a:rPr lang="en-US" dirty="0" smtClean="0"/>
              <a:t>Java</a:t>
            </a:r>
          </a:p>
          <a:p>
            <a:pPr lvl="1"/>
            <a:r>
              <a:rPr lang="en-US" dirty="0" smtClean="0"/>
              <a:t>Angular JS</a:t>
            </a:r>
          </a:p>
          <a:p>
            <a:pPr lvl="1"/>
            <a:endParaRPr lang="en-US" dirty="0"/>
          </a:p>
          <a:p>
            <a:r>
              <a:rPr lang="en-US" dirty="0" err="1" smtClean="0"/>
              <a:t>Git</a:t>
            </a:r>
            <a:r>
              <a:rPr lang="en-US" dirty="0" smtClean="0"/>
              <a:t> for source code management (SCM)</a:t>
            </a:r>
          </a:p>
          <a:p>
            <a:endParaRPr lang="en-US" dirty="0"/>
          </a:p>
          <a:p>
            <a:r>
              <a:rPr lang="en-US" dirty="0" smtClean="0"/>
              <a:t>Jenkins for automatic builds</a:t>
            </a:r>
          </a:p>
        </p:txBody>
      </p:sp>
    </p:spTree>
    <p:extLst>
      <p:ext uri="{BB962C8B-B14F-4D97-AF65-F5344CB8AC3E}">
        <p14:creationId xmlns:p14="http://schemas.microsoft.com/office/powerpoint/2010/main" val="3956140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Organizer</a:t>
            </a:r>
            <a:endParaRPr lang="en-US" dirty="0"/>
          </a:p>
        </p:txBody>
      </p:sp>
      <p:sp>
        <p:nvSpPr>
          <p:cNvPr id="3" name="Inhaltsplatzhalter 2"/>
          <p:cNvSpPr>
            <a:spLocks noGrp="1"/>
          </p:cNvSpPr>
          <p:nvPr>
            <p:ph idx="1"/>
          </p:nvPr>
        </p:nvSpPr>
        <p:spPr/>
        <p:txBody>
          <a:bodyPr/>
          <a:lstStyle/>
          <a:p>
            <a:endParaRPr lang="en-US"/>
          </a:p>
        </p:txBody>
      </p:sp>
      <p:sp>
        <p:nvSpPr>
          <p:cNvPr id="4" name="Abgerundetes Rechteck 3"/>
          <p:cNvSpPr/>
          <p:nvPr/>
        </p:nvSpPr>
        <p:spPr>
          <a:xfrm>
            <a:off x="5568055" y="3782048"/>
            <a:ext cx="3573523" cy="2225769"/>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 name="Abgerundetes Rechteck 4"/>
          <p:cNvSpPr/>
          <p:nvPr/>
        </p:nvSpPr>
        <p:spPr>
          <a:xfrm>
            <a:off x="5568056" y="1620749"/>
            <a:ext cx="3573523" cy="2059872"/>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 name="Abgerundetes Rechteck 5"/>
          <p:cNvSpPr/>
          <p:nvPr/>
        </p:nvSpPr>
        <p:spPr>
          <a:xfrm>
            <a:off x="1802674" y="1620749"/>
            <a:ext cx="3569228" cy="4387068"/>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 name="Rechteck 6"/>
          <p:cNvSpPr/>
          <p:nvPr/>
        </p:nvSpPr>
        <p:spPr>
          <a:xfrm>
            <a:off x="2898212" y="3503068"/>
            <a:ext cx="2153154" cy="646331"/>
          </a:xfrm>
          <a:prstGeom prst="rect">
            <a:avLst/>
          </a:prstGeom>
        </p:spPr>
        <p:txBody>
          <a:bodyPr wrap="none">
            <a:spAutoFit/>
          </a:bodyPr>
          <a:lstStyle/>
          <a:p>
            <a:pPr defTabSz="914400"/>
            <a:r>
              <a:rPr lang="de-DE" sz="1400" b="1" dirty="0" smtClean="0">
                <a:solidFill>
                  <a:prstClr val="white"/>
                </a:solidFill>
                <a:latin typeface="Myriad Pro" pitchFamily="34" charset="0"/>
              </a:rPr>
              <a:t>Anne Hess</a:t>
            </a:r>
          </a:p>
          <a:p>
            <a:pPr defTabSz="914400"/>
            <a:r>
              <a:rPr lang="de-DE" sz="1100" dirty="0" smtClean="0">
                <a:solidFill>
                  <a:prstClr val="white"/>
                </a:solidFill>
                <a:latin typeface="Myriad Pro" pitchFamily="34" charset="0"/>
              </a:rPr>
              <a:t>Anne.Hess@iese.fraunhofer.de</a:t>
            </a:r>
          </a:p>
          <a:p>
            <a:r>
              <a:rPr lang="de-DE" sz="1100" dirty="0">
                <a:solidFill>
                  <a:prstClr val="white"/>
                </a:solidFill>
                <a:latin typeface="Myriad Pro" pitchFamily="34" charset="0"/>
              </a:rPr>
              <a:t>0631 / 6800 </a:t>
            </a:r>
            <a:r>
              <a:rPr lang="de-DE" sz="1100" dirty="0" smtClean="0">
                <a:solidFill>
                  <a:prstClr val="white"/>
                </a:solidFill>
                <a:latin typeface="Myriad Pro" pitchFamily="34" charset="0"/>
              </a:rPr>
              <a:t>- 2104</a:t>
            </a:r>
            <a:endParaRPr lang="de-DE" sz="1100" dirty="0">
              <a:solidFill>
                <a:prstClr val="white"/>
              </a:solidFill>
              <a:latin typeface="Myriad Pro" pitchFamily="34" charset="0"/>
            </a:endParaRPr>
          </a:p>
        </p:txBody>
      </p:sp>
      <p:sp>
        <p:nvSpPr>
          <p:cNvPr id="8" name="Rechteck 7"/>
          <p:cNvSpPr/>
          <p:nvPr/>
        </p:nvSpPr>
        <p:spPr>
          <a:xfrm>
            <a:off x="5371902" y="2334844"/>
            <a:ext cx="2506196" cy="1154162"/>
          </a:xfrm>
          <a:prstGeom prst="rect">
            <a:avLst/>
          </a:prstGeom>
        </p:spPr>
        <p:txBody>
          <a:bodyPr wrap="square">
            <a:spAutoFit/>
          </a:bodyPr>
          <a:lstStyle/>
          <a:p>
            <a:pPr algn="r" defTabSz="914400"/>
            <a:r>
              <a:rPr lang="de-DE" sz="1400" b="1" dirty="0" smtClean="0">
                <a:solidFill>
                  <a:prstClr val="white"/>
                </a:solidFill>
                <a:latin typeface="Myriad Pro" pitchFamily="34" charset="0"/>
              </a:rPr>
              <a:t>Malte Brunnlieb</a:t>
            </a:r>
            <a:endParaRPr lang="de-DE" sz="1400" b="1" dirty="0">
              <a:solidFill>
                <a:prstClr val="white"/>
              </a:solidFill>
              <a:latin typeface="Myriad Pro" pitchFamily="34" charset="0"/>
            </a:endParaRPr>
          </a:p>
          <a:p>
            <a:pPr algn="r" defTabSz="914400"/>
            <a:r>
              <a:rPr lang="de-DE" sz="1100" dirty="0" smtClean="0">
                <a:solidFill>
                  <a:prstClr val="white"/>
                </a:solidFill>
                <a:latin typeface="Myriad Pro" pitchFamily="34" charset="0"/>
              </a:rPr>
              <a:t>m_brunnl@cs.uni-kl.de</a:t>
            </a:r>
          </a:p>
          <a:p>
            <a:pPr algn="r" defTabSz="914400"/>
            <a:r>
              <a:rPr lang="de-DE" sz="1100" dirty="0" smtClean="0">
                <a:solidFill>
                  <a:prstClr val="white"/>
                </a:solidFill>
                <a:latin typeface="Myriad Pro" pitchFamily="34" charset="0"/>
              </a:rPr>
              <a:t>32-432</a:t>
            </a:r>
          </a:p>
          <a:p>
            <a:pPr algn="r" defTabSz="914400"/>
            <a:endParaRPr lang="de-DE" sz="1100" dirty="0">
              <a:solidFill>
                <a:prstClr val="white"/>
              </a:solidFill>
              <a:latin typeface="Myriad Pro" pitchFamily="34" charset="0"/>
            </a:endParaRPr>
          </a:p>
          <a:p>
            <a:pPr algn="r"/>
            <a:r>
              <a:rPr lang="de-DE" sz="1100" dirty="0">
                <a:solidFill>
                  <a:prstClr val="white"/>
                </a:solidFill>
                <a:latin typeface="Myriad Pro" pitchFamily="34" charset="0"/>
              </a:rPr>
              <a:t>0631 / 205 – </a:t>
            </a:r>
            <a:r>
              <a:rPr lang="de-DE" sz="1100" dirty="0" smtClean="0">
                <a:solidFill>
                  <a:prstClr val="white"/>
                </a:solidFill>
                <a:latin typeface="Myriad Pro" pitchFamily="34" charset="0"/>
              </a:rPr>
              <a:t>26 25</a:t>
            </a:r>
            <a:endParaRPr lang="de-DE" sz="1100" dirty="0">
              <a:solidFill>
                <a:prstClr val="white"/>
              </a:solidFill>
              <a:latin typeface="Myriad Pro" pitchFamily="34" charset="0"/>
            </a:endParaRPr>
          </a:p>
          <a:p>
            <a:pPr algn="r" defTabSz="914400"/>
            <a:endParaRPr lang="de-DE" sz="1100" dirty="0">
              <a:solidFill>
                <a:prstClr val="white"/>
              </a:solidFill>
              <a:latin typeface="Myriad Pro" pitchFamily="34" charset="0"/>
            </a:endParaRPr>
          </a:p>
        </p:txBody>
      </p:sp>
      <p:sp>
        <p:nvSpPr>
          <p:cNvPr id="9" name="Rechteck 8"/>
          <p:cNvSpPr/>
          <p:nvPr/>
        </p:nvSpPr>
        <p:spPr>
          <a:xfrm>
            <a:off x="5710453" y="4655970"/>
            <a:ext cx="2167645" cy="1154162"/>
          </a:xfrm>
          <a:prstGeom prst="rect">
            <a:avLst/>
          </a:prstGeom>
        </p:spPr>
        <p:txBody>
          <a:bodyPr wrap="none">
            <a:spAutoFit/>
          </a:bodyPr>
          <a:lstStyle/>
          <a:p>
            <a:pPr algn="r" defTabSz="914400"/>
            <a:r>
              <a:rPr lang="de-DE" sz="1400" b="1" dirty="0" smtClean="0">
                <a:solidFill>
                  <a:prstClr val="white"/>
                </a:solidFill>
                <a:latin typeface="Myriad Pro" pitchFamily="34" charset="0"/>
              </a:rPr>
              <a:t>Sebastian Müller</a:t>
            </a:r>
          </a:p>
          <a:p>
            <a:pPr algn="r" defTabSz="914400"/>
            <a:r>
              <a:rPr lang="de-DE" sz="1100" dirty="0" smtClean="0">
                <a:solidFill>
                  <a:prstClr val="white"/>
                </a:solidFill>
                <a:latin typeface="Myriad Pro" pitchFamily="34" charset="0"/>
              </a:rPr>
              <a:t>sebastian.mueller@cs.uni-kl.de</a:t>
            </a:r>
          </a:p>
          <a:p>
            <a:pPr algn="r" defTabSz="914400"/>
            <a:r>
              <a:rPr lang="de-DE" sz="1100" dirty="0" smtClean="0">
                <a:solidFill>
                  <a:prstClr val="white"/>
                </a:solidFill>
                <a:latin typeface="Myriad Pro" pitchFamily="34" charset="0"/>
              </a:rPr>
              <a:t>32-429</a:t>
            </a:r>
          </a:p>
          <a:p>
            <a:pPr algn="r" defTabSz="914400"/>
            <a:endParaRPr lang="de-DE" sz="1100" dirty="0">
              <a:solidFill>
                <a:prstClr val="white"/>
              </a:solidFill>
              <a:latin typeface="Myriad Pro" pitchFamily="34" charset="0"/>
            </a:endParaRPr>
          </a:p>
          <a:p>
            <a:pPr algn="r"/>
            <a:r>
              <a:rPr lang="de-DE" sz="1100" dirty="0">
                <a:solidFill>
                  <a:prstClr val="white"/>
                </a:solidFill>
                <a:latin typeface="Myriad Pro" pitchFamily="34" charset="0"/>
              </a:rPr>
              <a:t>0631 / 205 – </a:t>
            </a:r>
            <a:r>
              <a:rPr lang="de-DE" sz="1100" dirty="0" smtClean="0">
                <a:solidFill>
                  <a:prstClr val="white"/>
                </a:solidFill>
                <a:latin typeface="Myriad Pro" pitchFamily="34" charset="0"/>
              </a:rPr>
              <a:t>34 49</a:t>
            </a:r>
            <a:endParaRPr lang="de-DE" sz="1100" dirty="0">
              <a:solidFill>
                <a:prstClr val="white"/>
              </a:solidFill>
              <a:latin typeface="Myriad Pro" pitchFamily="34" charset="0"/>
            </a:endParaRPr>
          </a:p>
          <a:p>
            <a:pPr algn="r" defTabSz="914400"/>
            <a:endParaRPr lang="de-DE" sz="1100" dirty="0">
              <a:solidFill>
                <a:prstClr val="white"/>
              </a:solidFill>
              <a:latin typeface="Myriad Pro" pitchFamily="34" charset="0"/>
            </a:endParaRPr>
          </a:p>
        </p:txBody>
      </p:sp>
      <p:sp>
        <p:nvSpPr>
          <p:cNvPr id="10" name="Rechteck 9"/>
          <p:cNvSpPr/>
          <p:nvPr/>
        </p:nvSpPr>
        <p:spPr>
          <a:xfrm>
            <a:off x="2910934" y="4709332"/>
            <a:ext cx="1842107" cy="984885"/>
          </a:xfrm>
          <a:prstGeom prst="rect">
            <a:avLst/>
          </a:prstGeom>
        </p:spPr>
        <p:txBody>
          <a:bodyPr wrap="none">
            <a:spAutoFit/>
          </a:bodyPr>
          <a:lstStyle/>
          <a:p>
            <a:pPr defTabSz="914400"/>
            <a:r>
              <a:rPr lang="de-DE" sz="1400" b="1" dirty="0" smtClean="0">
                <a:solidFill>
                  <a:prstClr val="white"/>
                </a:solidFill>
                <a:latin typeface="Myriad Pro" pitchFamily="34" charset="0"/>
              </a:rPr>
              <a:t>Christian Wolschke</a:t>
            </a:r>
          </a:p>
          <a:p>
            <a:pPr defTabSz="914400"/>
            <a:r>
              <a:rPr lang="de-DE" sz="1100" dirty="0" smtClean="0">
                <a:solidFill>
                  <a:prstClr val="white"/>
                </a:solidFill>
                <a:latin typeface="Myriad Pro" pitchFamily="34" charset="0"/>
              </a:rPr>
              <a:t>wolschke@cs.uni-kl.de</a:t>
            </a:r>
          </a:p>
          <a:p>
            <a:pPr defTabSz="914400"/>
            <a:r>
              <a:rPr lang="de-DE" sz="1100" dirty="0" smtClean="0">
                <a:solidFill>
                  <a:prstClr val="white"/>
                </a:solidFill>
                <a:latin typeface="Myriad Pro" pitchFamily="34" charset="0"/>
              </a:rPr>
              <a:t>32-419</a:t>
            </a:r>
          </a:p>
          <a:p>
            <a:pPr defTabSz="914400"/>
            <a:endParaRPr lang="de-DE" sz="1100" dirty="0">
              <a:solidFill>
                <a:prstClr val="white"/>
              </a:solidFill>
              <a:latin typeface="Myriad Pro" pitchFamily="34" charset="0"/>
            </a:endParaRPr>
          </a:p>
          <a:p>
            <a:pPr defTabSz="914400"/>
            <a:r>
              <a:rPr lang="de-DE" sz="1100" dirty="0" smtClean="0">
                <a:solidFill>
                  <a:prstClr val="white"/>
                </a:solidFill>
                <a:latin typeface="Myriad Pro" pitchFamily="34" charset="0"/>
              </a:rPr>
              <a:t>0631 / 205 – 33 33</a:t>
            </a:r>
            <a:endParaRPr lang="de-DE" sz="1100" dirty="0">
              <a:solidFill>
                <a:prstClr val="white"/>
              </a:solidFill>
              <a:latin typeface="Myriad Pro" pitchFamily="34" charset="0"/>
            </a:endParaRPr>
          </a:p>
        </p:txBody>
      </p:sp>
      <p:grpSp>
        <p:nvGrpSpPr>
          <p:cNvPr id="11" name="Gruppieren 10"/>
          <p:cNvGrpSpPr/>
          <p:nvPr/>
        </p:nvGrpSpPr>
        <p:grpSpPr>
          <a:xfrm>
            <a:off x="2292881" y="1722162"/>
            <a:ext cx="2613557" cy="521293"/>
            <a:chOff x="3686249" y="773843"/>
            <a:chExt cx="2613557" cy="521293"/>
          </a:xfrm>
        </p:grpSpPr>
        <p:sp>
          <p:nvSpPr>
            <p:cNvPr id="12" name="Abgerundetes Rechteck 11"/>
            <p:cNvSpPr/>
            <p:nvPr/>
          </p:nvSpPr>
          <p:spPr>
            <a:xfrm>
              <a:off x="3686249" y="773843"/>
              <a:ext cx="2613557" cy="521293"/>
            </a:xfrm>
            <a:prstGeom prst="roundRect">
              <a:avLst/>
            </a:prstGeom>
            <a:solidFill>
              <a:sysClr val="window" lastClr="FFFFFF">
                <a:lumMod val="85000"/>
              </a:sys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prstClr val="white"/>
                </a:solidFill>
                <a:effectLst/>
                <a:uLnTx/>
                <a:uFillTx/>
                <a:latin typeface="Calibri"/>
                <a:ea typeface="+mn-ea"/>
                <a:cs typeface="+mn-cs"/>
              </a:endParaRPr>
            </a:p>
          </p:txBody>
        </p:sp>
        <p:pic>
          <p:nvPicPr>
            <p:cNvPr id="13" name="Picture 2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69314" y="833928"/>
              <a:ext cx="1412122" cy="401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 name="Gruppieren 13"/>
          <p:cNvGrpSpPr/>
          <p:nvPr/>
        </p:nvGrpSpPr>
        <p:grpSpPr>
          <a:xfrm>
            <a:off x="5954967" y="1711363"/>
            <a:ext cx="2613557" cy="521293"/>
            <a:chOff x="4741260" y="1035463"/>
            <a:chExt cx="2613557" cy="521293"/>
          </a:xfrm>
        </p:grpSpPr>
        <p:sp>
          <p:nvSpPr>
            <p:cNvPr id="15" name="Abgerundetes Rechteck 14"/>
            <p:cNvSpPr/>
            <p:nvPr/>
          </p:nvSpPr>
          <p:spPr>
            <a:xfrm>
              <a:off x="4741260" y="1035463"/>
              <a:ext cx="2613557" cy="521293"/>
            </a:xfrm>
            <a:prstGeom prst="roundRect">
              <a:avLst/>
            </a:prstGeom>
            <a:solidFill>
              <a:sysClr val="window" lastClr="FFFFFF">
                <a:lumMod val="85000"/>
              </a:sys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prstClr val="white"/>
                </a:solidFill>
                <a:effectLst/>
                <a:uLnTx/>
                <a:uFillTx/>
                <a:latin typeface="Calibri"/>
                <a:ea typeface="+mn-ea"/>
                <a:cs typeface="+mn-cs"/>
              </a:endParaRPr>
            </a:p>
          </p:txBody>
        </p:sp>
        <p:pic>
          <p:nvPicPr>
            <p:cNvPr id="16" name="Grafik 1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68056" y="1163064"/>
              <a:ext cx="960495" cy="281745"/>
            </a:xfrm>
            <a:prstGeom prst="rect">
              <a:avLst/>
            </a:prstGeom>
          </p:spPr>
        </p:pic>
      </p:grpSp>
      <p:pic>
        <p:nvPicPr>
          <p:cNvPr id="17" name="Grafik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17576" y="2297316"/>
            <a:ext cx="788484" cy="1180909"/>
          </a:xfrm>
          <a:prstGeom prst="rect">
            <a:avLst/>
          </a:prstGeom>
          <a:ln>
            <a:noFill/>
          </a:ln>
          <a:effectLst>
            <a:outerShdw blurRad="190500" algn="tl" rotWithShape="0">
              <a:srgbClr val="000000">
                <a:alpha val="70000"/>
              </a:srgbClr>
            </a:outerShdw>
          </a:effectLst>
        </p:spPr>
      </p:pic>
      <p:sp>
        <p:nvSpPr>
          <p:cNvPr id="18" name="Rechteck 17"/>
          <p:cNvSpPr/>
          <p:nvPr/>
        </p:nvSpPr>
        <p:spPr>
          <a:xfrm>
            <a:off x="2934451" y="2257078"/>
            <a:ext cx="2058577" cy="646331"/>
          </a:xfrm>
          <a:prstGeom prst="rect">
            <a:avLst/>
          </a:prstGeom>
        </p:spPr>
        <p:txBody>
          <a:bodyPr wrap="none">
            <a:spAutoFit/>
          </a:bodyPr>
          <a:lstStyle/>
          <a:p>
            <a:pPr defTabSz="914400"/>
            <a:r>
              <a:rPr lang="de-DE" sz="1400" b="1" dirty="0" smtClean="0">
                <a:solidFill>
                  <a:prstClr val="white"/>
                </a:solidFill>
                <a:latin typeface="Myriad Pro" pitchFamily="34" charset="0"/>
              </a:rPr>
              <a:t>Prof. Dieter Rombach</a:t>
            </a:r>
          </a:p>
          <a:p>
            <a:pPr defTabSz="914400"/>
            <a:r>
              <a:rPr lang="de-DE" sz="1100" dirty="0" smtClean="0">
                <a:solidFill>
                  <a:prstClr val="white"/>
                </a:solidFill>
                <a:latin typeface="Myriad Pro" pitchFamily="34" charset="0"/>
              </a:rPr>
              <a:t>rombach@informatik.uni-kl.de</a:t>
            </a:r>
          </a:p>
          <a:p>
            <a:pPr defTabSz="914400"/>
            <a:r>
              <a:rPr lang="de-DE" sz="1100" dirty="0" smtClean="0">
                <a:solidFill>
                  <a:prstClr val="white"/>
                </a:solidFill>
                <a:latin typeface="Myriad Pro" pitchFamily="34" charset="0"/>
              </a:rPr>
              <a:t>32-423</a:t>
            </a:r>
          </a:p>
        </p:txBody>
      </p:sp>
      <p:pic>
        <p:nvPicPr>
          <p:cNvPr id="19" name="Picture 6" descr="http://wwwagse.informatik.uni-kl.de/staff/wolschke/Protraet_Christian_Wolschke_klei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87217" y="4709332"/>
            <a:ext cx="790626" cy="1185939"/>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uppieren 19"/>
          <p:cNvGrpSpPr/>
          <p:nvPr/>
        </p:nvGrpSpPr>
        <p:grpSpPr>
          <a:xfrm>
            <a:off x="6073243" y="4004646"/>
            <a:ext cx="2613557" cy="521293"/>
            <a:chOff x="4574992" y="285736"/>
            <a:chExt cx="2613557" cy="521293"/>
          </a:xfrm>
        </p:grpSpPr>
        <p:sp>
          <p:nvSpPr>
            <p:cNvPr id="21" name="Abgerundetes Rechteck 20"/>
            <p:cNvSpPr/>
            <p:nvPr/>
          </p:nvSpPr>
          <p:spPr>
            <a:xfrm>
              <a:off x="4574992" y="285736"/>
              <a:ext cx="2613557" cy="521293"/>
            </a:xfrm>
            <a:prstGeom prst="roundRect">
              <a:avLst/>
            </a:prstGeom>
            <a:solidFill>
              <a:sysClr val="window" lastClr="FFFFFF">
                <a:lumMod val="85000"/>
              </a:sys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prstClr val="white"/>
                </a:solidFill>
                <a:effectLst/>
                <a:uLnTx/>
                <a:uFillTx/>
                <a:latin typeface="Calibri"/>
                <a:ea typeface="+mn-ea"/>
                <a:cs typeface="+mn-cs"/>
              </a:endParaRPr>
            </a:p>
          </p:txBody>
        </p:sp>
        <p:pic>
          <p:nvPicPr>
            <p:cNvPr id="22" name="Grafik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753041" y="361136"/>
              <a:ext cx="2301572" cy="401520"/>
            </a:xfrm>
            <a:prstGeom prst="rect">
              <a:avLst/>
            </a:prstGeom>
          </p:spPr>
        </p:pic>
      </p:grpSp>
      <p:pic>
        <p:nvPicPr>
          <p:cNvPr id="23" name="Picture 2" descr="http://www.germanupa.de/data/mediapool/hess_anne.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2583" r="35387" b="1540"/>
          <a:stretch/>
        </p:blipFill>
        <p:spPr bwMode="auto">
          <a:xfrm>
            <a:off x="2107560" y="3508546"/>
            <a:ext cx="770283" cy="114299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Foto von Malte Brunnlieb, M.Sc."/>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32330" y="2313750"/>
            <a:ext cx="863480" cy="129522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M.Sc. Sebastian Mülle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62991" y="4660559"/>
            <a:ext cx="932819" cy="1243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9796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Testing</a:t>
            </a:r>
            <a:endParaRPr lang="en-US" dirty="0"/>
          </a:p>
        </p:txBody>
      </p:sp>
      <p:sp>
        <p:nvSpPr>
          <p:cNvPr id="3" name="Inhaltsplatzhalter 2"/>
          <p:cNvSpPr>
            <a:spLocks noGrp="1"/>
          </p:cNvSpPr>
          <p:nvPr>
            <p:ph idx="1"/>
          </p:nvPr>
        </p:nvSpPr>
        <p:spPr/>
        <p:txBody>
          <a:bodyPr/>
          <a:lstStyle/>
          <a:p>
            <a:r>
              <a:rPr lang="en-US" dirty="0" smtClean="0"/>
              <a:t>Test by unit tests and system tests</a:t>
            </a:r>
          </a:p>
          <a:p>
            <a:endParaRPr lang="en-US" dirty="0"/>
          </a:p>
          <a:p>
            <a:r>
              <a:rPr lang="en-US" dirty="0" smtClean="0"/>
              <a:t>Report tests</a:t>
            </a:r>
          </a:p>
          <a:p>
            <a:endParaRPr lang="en-US" dirty="0"/>
          </a:p>
          <a:p>
            <a:r>
              <a:rPr lang="en-US" dirty="0" smtClean="0"/>
              <a:t>Rework if necessary</a:t>
            </a:r>
          </a:p>
        </p:txBody>
      </p:sp>
    </p:spTree>
    <p:extLst>
      <p:ext uri="{BB962C8B-B14F-4D97-AF65-F5344CB8AC3E}">
        <p14:creationId xmlns:p14="http://schemas.microsoft.com/office/powerpoint/2010/main" val="31724806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Your work</a:t>
            </a:r>
            <a:endParaRPr lang="en-US" dirty="0"/>
          </a:p>
        </p:txBody>
      </p:sp>
      <p:sp>
        <p:nvSpPr>
          <p:cNvPr id="3" name="Inhaltsplatzhalter 2"/>
          <p:cNvSpPr>
            <a:spLocks noGrp="1"/>
          </p:cNvSpPr>
          <p:nvPr>
            <p:ph idx="1"/>
          </p:nvPr>
        </p:nvSpPr>
        <p:spPr/>
        <p:txBody>
          <a:bodyPr/>
          <a:lstStyle/>
          <a:p>
            <a:pPr marL="285750" indent="-285750">
              <a:buFont typeface="Arial" panose="020B0604020202020204" pitchFamily="34" charset="0"/>
              <a:buChar char="•"/>
            </a:pPr>
            <a:r>
              <a:rPr lang="en-US" dirty="0"/>
              <a:t>You will work </a:t>
            </a:r>
            <a:r>
              <a:rPr lang="en-US" dirty="0" smtClean="0"/>
              <a:t>as ONE Team</a:t>
            </a:r>
          </a:p>
          <a:p>
            <a:pPr marL="685800" lvl="1">
              <a:buFont typeface="Arial" panose="020B0604020202020204" pitchFamily="34" charset="0"/>
              <a:buChar char="•"/>
            </a:pPr>
            <a:r>
              <a:rPr lang="en-US" dirty="0" smtClean="0"/>
              <a:t>gseprojekt@cs.uni-kl.de</a:t>
            </a:r>
            <a:endParaRPr lang="en-US" dirty="0" smtClean="0"/>
          </a:p>
          <a:p>
            <a:pPr marL="685800" lvl="1">
              <a:buFont typeface="Arial" panose="020B0604020202020204" pitchFamily="34" charset="0"/>
              <a:buChar char="•"/>
            </a:pPr>
            <a:endParaRPr lang="en-US" dirty="0" smtClean="0"/>
          </a:p>
          <a:p>
            <a:pPr marL="285750">
              <a:buFont typeface="Arial" panose="020B0604020202020204" pitchFamily="34" charset="0"/>
              <a:buChar char="•"/>
            </a:pPr>
            <a:r>
              <a:rPr lang="en-US" dirty="0" smtClean="0"/>
              <a:t>Three groups exist</a:t>
            </a:r>
          </a:p>
          <a:p>
            <a:pPr marL="685800" lvl="1">
              <a:buFont typeface="Arial" panose="020B0604020202020204" pitchFamily="34" charset="0"/>
              <a:buChar char="•"/>
            </a:pPr>
            <a:r>
              <a:rPr lang="en-US" dirty="0" smtClean="0"/>
              <a:t>Group 1: Backend</a:t>
            </a:r>
          </a:p>
          <a:p>
            <a:pPr marL="1085850" lvl="2">
              <a:buFont typeface="Arial" panose="020B0604020202020204" pitchFamily="34" charset="0"/>
              <a:buChar char="•"/>
            </a:pPr>
            <a:r>
              <a:rPr lang="en-US" dirty="0" smtClean="0"/>
              <a:t>gseprojekt1@cs.uni-kl.de</a:t>
            </a:r>
            <a:endParaRPr lang="en-US" dirty="0" smtClean="0"/>
          </a:p>
          <a:p>
            <a:pPr marL="685800" lvl="1">
              <a:buFont typeface="Arial" panose="020B0604020202020204" pitchFamily="34" charset="0"/>
              <a:buChar char="•"/>
            </a:pPr>
            <a:r>
              <a:rPr lang="en-US" dirty="0" smtClean="0"/>
              <a:t>Group 2: Citizen App</a:t>
            </a:r>
          </a:p>
          <a:p>
            <a:pPr marL="1085850" lvl="2">
              <a:buFont typeface="Arial" panose="020B0604020202020204" pitchFamily="34" charset="0"/>
              <a:buChar char="•"/>
            </a:pPr>
            <a:r>
              <a:rPr lang="en-US" dirty="0" smtClean="0"/>
              <a:t>gseprojekt2@cs.uni-kl.de</a:t>
            </a:r>
          </a:p>
          <a:p>
            <a:pPr marL="685800" lvl="1">
              <a:buFont typeface="Arial" panose="020B0604020202020204" pitchFamily="34" charset="0"/>
              <a:buChar char="•"/>
            </a:pPr>
            <a:r>
              <a:rPr lang="en-US" dirty="0" smtClean="0"/>
              <a:t>Group 3: Bus App</a:t>
            </a:r>
          </a:p>
          <a:p>
            <a:pPr marL="1085850" lvl="2">
              <a:buFont typeface="Arial" panose="020B0604020202020204" pitchFamily="34" charset="0"/>
              <a:buChar char="•"/>
            </a:pPr>
            <a:r>
              <a:rPr lang="en-US" dirty="0" smtClean="0"/>
              <a:t>gseprojekt3@cs.uni-kl.de</a:t>
            </a:r>
            <a:endParaRPr lang="en-US" dirty="0" smtClean="0"/>
          </a:p>
          <a:p>
            <a:pPr marL="685800" lvl="1">
              <a:buFont typeface="Arial" panose="020B0604020202020204" pitchFamily="34" charset="0"/>
              <a:buChar char="•"/>
            </a:pPr>
            <a:r>
              <a:rPr lang="en-US" dirty="0" smtClean="0"/>
              <a:t>"Group 4": Supervisors</a:t>
            </a:r>
          </a:p>
          <a:p>
            <a:pPr marL="1085850" lvl="2">
              <a:buFont typeface="Arial" panose="020B0604020202020204" pitchFamily="34" charset="0"/>
              <a:buChar char="•"/>
            </a:pPr>
            <a:r>
              <a:rPr lang="en-US" dirty="0" smtClean="0"/>
              <a:t>gseprojekt4@cs.uni-kl.de</a:t>
            </a:r>
            <a:endParaRPr lang="en-US" dirty="0"/>
          </a:p>
          <a:p>
            <a:pPr marL="285750" indent="-285750">
              <a:buFont typeface="Arial" panose="020B0604020202020204" pitchFamily="34" charset="0"/>
              <a:buChar char="•"/>
            </a:pPr>
            <a:r>
              <a:rPr lang="en-US" dirty="0"/>
              <a:t>You will only be able to finish your tasks if you continuously work on them</a:t>
            </a:r>
          </a:p>
          <a:p>
            <a:pPr lvl="1">
              <a:buFont typeface="Arial" panose="020B0604020202020204" pitchFamily="34" charset="0"/>
              <a:buChar char="•"/>
            </a:pPr>
            <a:r>
              <a:rPr lang="en-US" dirty="0"/>
              <a:t>8 ECTS Points -&gt; 240 hours, 13 weeks -&gt; ~ 18,5 hours/week</a:t>
            </a:r>
          </a:p>
          <a:p>
            <a:endParaRPr lang="en-US" dirty="0"/>
          </a:p>
        </p:txBody>
      </p:sp>
    </p:spTree>
    <p:extLst>
      <p:ext uri="{BB962C8B-B14F-4D97-AF65-F5344CB8AC3E}">
        <p14:creationId xmlns:p14="http://schemas.microsoft.com/office/powerpoint/2010/main" val="14021004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Your Names</a:t>
            </a:r>
            <a:endParaRPr lang="en-US" dirty="0"/>
          </a:p>
        </p:txBody>
      </p:sp>
      <p:graphicFrame>
        <p:nvGraphicFramePr>
          <p:cNvPr id="4" name="Inhaltsplatzhalter 3"/>
          <p:cNvGraphicFramePr>
            <a:graphicFrameLocks noGrp="1"/>
          </p:cNvGraphicFramePr>
          <p:nvPr>
            <p:ph idx="1"/>
            <p:extLst>
              <p:ext uri="{D42A27DB-BD31-4B8C-83A1-F6EECF244321}">
                <p14:modId xmlns:p14="http://schemas.microsoft.com/office/powerpoint/2010/main" val="810144236"/>
              </p:ext>
            </p:extLst>
          </p:nvPr>
        </p:nvGraphicFramePr>
        <p:xfrm>
          <a:off x="971600" y="980728"/>
          <a:ext cx="5544616" cy="5393055"/>
        </p:xfrm>
        <a:graphic>
          <a:graphicData uri="http://schemas.openxmlformats.org/drawingml/2006/table">
            <a:tbl>
              <a:tblPr>
                <a:tableStyleId>{5C22544A-7EE6-4342-B048-85BDC9FD1C3A}</a:tableStyleId>
              </a:tblPr>
              <a:tblGrid>
                <a:gridCol w="1656623"/>
                <a:gridCol w="3887993"/>
              </a:tblGrid>
              <a:tr h="190500">
                <a:tc>
                  <a:txBody>
                    <a:bodyPr/>
                    <a:lstStyle/>
                    <a:p>
                      <a:pPr algn="l" fontAlgn="b"/>
                      <a:r>
                        <a:rPr lang="en-US" sz="1800" b="1" u="none" strike="noStrike" dirty="0" err="1">
                          <a:effectLst/>
                        </a:rPr>
                        <a:t>Gruppe</a:t>
                      </a:r>
                      <a:endParaRPr lang="en-US"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dirty="0" smtClean="0">
                          <a:effectLst/>
                        </a:rPr>
                        <a:t>Name</a:t>
                      </a:r>
                      <a:endParaRPr lang="en-US" sz="1800" b="1" i="0" u="none" strike="noStrike" dirty="0">
                        <a:solidFill>
                          <a:srgbClr val="000000"/>
                        </a:solidFill>
                        <a:effectLst/>
                        <a:latin typeface="Verdana" panose="020B0604030504040204" pitchFamily="34" charset="0"/>
                      </a:endParaRPr>
                    </a:p>
                  </a:txBody>
                  <a:tcPr marL="9525" marR="9525" marT="9525" marB="0" anchor="b"/>
                </a:tc>
              </a:tr>
              <a:tr h="200025">
                <a:tc>
                  <a:txBody>
                    <a:bodyPr/>
                    <a:lstStyle/>
                    <a:p>
                      <a:pPr algn="r" fontAlgn="b"/>
                      <a:r>
                        <a:rPr lang="en-US" sz="1800" b="1" u="none" strike="noStrike">
                          <a:effectLst/>
                        </a:rPr>
                        <a:t>1</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Jay Bonkile</a:t>
                      </a:r>
                      <a:endParaRPr lang="en-US" sz="18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1</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Sriram Kumar Srinivasan</a:t>
                      </a:r>
                      <a:endParaRPr lang="en-US" sz="18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1</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dirty="0" err="1">
                          <a:effectLst/>
                        </a:rPr>
                        <a:t>Ricarda</a:t>
                      </a:r>
                      <a:r>
                        <a:rPr lang="en-US" sz="1800" b="1" u="none" strike="noStrike" dirty="0">
                          <a:effectLst/>
                        </a:rPr>
                        <a:t> </a:t>
                      </a:r>
                      <a:r>
                        <a:rPr lang="en-US" sz="1800" b="1" u="none" strike="noStrike" dirty="0" err="1">
                          <a:effectLst/>
                        </a:rPr>
                        <a:t>Rosemann</a:t>
                      </a:r>
                      <a:endParaRPr lang="en-US" sz="1800" b="1"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1</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dirty="0">
                          <a:effectLst/>
                        </a:rPr>
                        <a:t>Muhammad Zeeshan</a:t>
                      </a:r>
                      <a:endParaRPr lang="en-US" sz="1800" b="1"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1</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ctr"/>
                      <a:r>
                        <a:rPr lang="en-US" sz="1800" b="1" u="none" strike="noStrike">
                          <a:effectLst/>
                        </a:rPr>
                        <a:t>Mohammad Baniasad</a:t>
                      </a:r>
                      <a:endParaRPr lang="en-US" sz="1800" b="1" i="0" u="none" strike="noStrike">
                        <a:solidFill>
                          <a:srgbClr val="000000"/>
                        </a:solidFill>
                        <a:effectLst/>
                        <a:latin typeface="Calibri" panose="020F0502020204030204" pitchFamily="34" charset="0"/>
                      </a:endParaRPr>
                    </a:p>
                  </a:txBody>
                  <a:tcPr marL="9525" marR="9525" marT="9525" marB="0" anchor="ctr"/>
                </a:tc>
              </a:tr>
              <a:tr h="190500">
                <a:tc>
                  <a:txBody>
                    <a:bodyPr/>
                    <a:lstStyle/>
                    <a:p>
                      <a:pPr algn="r" fontAlgn="b"/>
                      <a:r>
                        <a:rPr lang="en-US" sz="1800" b="1" u="none" strike="noStrike">
                          <a:effectLst/>
                        </a:rPr>
                        <a:t>1</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ctr"/>
                      <a:r>
                        <a:rPr lang="en-US" sz="1800" b="1" u="none" strike="noStrike" dirty="0">
                          <a:effectLst/>
                        </a:rPr>
                        <a:t>Hafiz Ahsan Raza</a:t>
                      </a:r>
                      <a:endParaRPr lang="en-US" sz="1800" b="1" i="0" u="none" strike="noStrike" dirty="0">
                        <a:solidFill>
                          <a:srgbClr val="000000"/>
                        </a:solidFill>
                        <a:effectLst/>
                        <a:latin typeface="Calibri" panose="020F0502020204030204" pitchFamily="34" charset="0"/>
                      </a:endParaRPr>
                    </a:p>
                  </a:txBody>
                  <a:tcPr marL="9525" marR="9525" marT="9525" marB="0" anchor="ctr"/>
                </a:tc>
              </a:tr>
              <a:tr h="190500">
                <a:tc>
                  <a:txBody>
                    <a:bodyPr/>
                    <a:lstStyle/>
                    <a:p>
                      <a:pPr algn="r" fontAlgn="b"/>
                      <a:r>
                        <a:rPr lang="en-US" sz="1800" b="1" u="none" strike="noStrike">
                          <a:effectLst/>
                        </a:rPr>
                        <a:t>2</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Marcel Müller</a:t>
                      </a:r>
                      <a:endParaRPr lang="en-US" sz="18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2</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Johann Heinz</a:t>
                      </a:r>
                      <a:endParaRPr lang="en-US" sz="18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2</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Dominik Skalnik</a:t>
                      </a:r>
                      <a:endParaRPr lang="en-US" sz="18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2</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ctr"/>
                      <a:r>
                        <a:rPr lang="en-US" sz="1800" b="1" u="none" strike="noStrike">
                          <a:effectLst/>
                        </a:rPr>
                        <a:t>Steffen Benjamin Holzer</a:t>
                      </a:r>
                      <a:endParaRPr lang="en-US" sz="1800" b="1" i="0" u="none" strike="noStrike">
                        <a:solidFill>
                          <a:srgbClr val="000000"/>
                        </a:solidFill>
                        <a:effectLst/>
                        <a:latin typeface="Calibri" panose="020F0502020204030204" pitchFamily="34" charset="0"/>
                      </a:endParaRPr>
                    </a:p>
                  </a:txBody>
                  <a:tcPr marL="9525" marR="9525" marT="9525" marB="0" anchor="ctr"/>
                </a:tc>
              </a:tr>
              <a:tr h="190500">
                <a:tc>
                  <a:txBody>
                    <a:bodyPr/>
                    <a:lstStyle/>
                    <a:p>
                      <a:pPr algn="r" fontAlgn="b"/>
                      <a:r>
                        <a:rPr lang="en-US" sz="1800" b="1" u="none" strike="noStrike">
                          <a:effectLst/>
                        </a:rPr>
                        <a:t>2</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dirty="0">
                          <a:effectLst/>
                        </a:rPr>
                        <a:t>Oliver </a:t>
                      </a:r>
                      <a:r>
                        <a:rPr lang="en-US" sz="1800" b="1" u="none" strike="noStrike" dirty="0" err="1">
                          <a:effectLst/>
                        </a:rPr>
                        <a:t>Säger</a:t>
                      </a:r>
                      <a:endParaRPr lang="en-US" sz="1800" b="1" i="0" u="none" strike="noStrike" dirty="0">
                        <a:solidFill>
                          <a:srgbClr val="000000"/>
                        </a:solidFill>
                        <a:effectLst/>
                        <a:latin typeface="Verdana" panose="020B0604030504040204" pitchFamily="34" charset="0"/>
                      </a:endParaRPr>
                    </a:p>
                  </a:txBody>
                  <a:tcPr marL="9525" marR="9525" marT="9525" marB="0" anchor="b"/>
                </a:tc>
              </a:tr>
              <a:tr h="190500">
                <a:tc>
                  <a:txBody>
                    <a:bodyPr/>
                    <a:lstStyle/>
                    <a:p>
                      <a:pPr algn="r" fontAlgn="b"/>
                      <a:r>
                        <a:rPr lang="en-US" sz="1800" b="1" u="none" strike="noStrike">
                          <a:effectLst/>
                        </a:rPr>
                        <a:t>2</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dirty="0">
                          <a:effectLst/>
                        </a:rPr>
                        <a:t>Maissa Kerkeni</a:t>
                      </a:r>
                      <a:endParaRPr lang="en-US" sz="1800" b="1"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3</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Mher Ter-Tovmasyan</a:t>
                      </a:r>
                      <a:endParaRPr lang="en-US" sz="18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3</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Charel Irrthum</a:t>
                      </a:r>
                      <a:endParaRPr lang="en-US" sz="18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3</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Patrick Pschorn</a:t>
                      </a:r>
                      <a:endParaRPr lang="en-US" sz="18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3</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Sascha Müller</a:t>
                      </a:r>
                      <a:endParaRPr lang="en-US" sz="1800" b="1" i="0" u="none" strike="noStrike">
                        <a:solidFill>
                          <a:srgbClr val="000000"/>
                        </a:solidFill>
                        <a:effectLst/>
                        <a:latin typeface="Calibri" panose="020F0502020204030204" pitchFamily="34" charset="0"/>
                      </a:endParaRPr>
                    </a:p>
                  </a:txBody>
                  <a:tcPr marL="9525" marR="9525" marT="9525" marB="0" anchor="b"/>
                </a:tc>
              </a:tr>
              <a:tr h="64343">
                <a:tc>
                  <a:txBody>
                    <a:bodyPr/>
                    <a:lstStyle/>
                    <a:p>
                      <a:pPr algn="r" fontAlgn="b"/>
                      <a:r>
                        <a:rPr lang="en-US" sz="1800" b="1" u="none" strike="noStrike">
                          <a:effectLst/>
                        </a:rPr>
                        <a:t>3</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a:effectLst/>
                        </a:rPr>
                        <a:t>Sviatlana Shukailava</a:t>
                      </a:r>
                      <a:endParaRPr lang="en-US" sz="18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800" b="1" u="none" strike="noStrike">
                          <a:effectLst/>
                        </a:rPr>
                        <a:t>3</a:t>
                      </a:r>
                      <a:endParaRPr lang="en-US" sz="1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b="1" u="none" strike="noStrike" dirty="0">
                          <a:effectLst/>
                        </a:rPr>
                        <a:t>Erik </a:t>
                      </a:r>
                      <a:r>
                        <a:rPr lang="en-US" sz="1800" b="1" u="none" strike="noStrike" dirty="0" err="1">
                          <a:effectLst/>
                        </a:rPr>
                        <a:t>Grüner</a:t>
                      </a:r>
                      <a:endParaRPr lang="en-US" sz="1800" b="1" i="0" u="none" strike="noStrike" dirty="0">
                        <a:solidFill>
                          <a:srgbClr val="00000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18493186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Next steps</a:t>
            </a:r>
            <a:endParaRPr lang="en-US" dirty="0"/>
          </a:p>
        </p:txBody>
      </p:sp>
      <p:sp>
        <p:nvSpPr>
          <p:cNvPr id="3" name="Inhaltsplatzhalter 2"/>
          <p:cNvSpPr>
            <a:spLocks noGrp="1"/>
          </p:cNvSpPr>
          <p:nvPr>
            <p:ph idx="1"/>
          </p:nvPr>
        </p:nvSpPr>
        <p:spPr/>
        <p:txBody>
          <a:bodyPr/>
          <a:lstStyle/>
          <a:p>
            <a:r>
              <a:rPr lang="en-US" dirty="0" smtClean="0"/>
              <a:t>Sign participation declaration</a:t>
            </a:r>
          </a:p>
          <a:p>
            <a:pPr lvl="1"/>
            <a:r>
              <a:rPr lang="en-US" dirty="0" smtClean="0"/>
              <a:t>you agree your result to be public and reusable</a:t>
            </a:r>
            <a:endParaRPr lang="en-US" dirty="0"/>
          </a:p>
          <a:p>
            <a:endParaRPr lang="en-US" dirty="0" smtClean="0"/>
          </a:p>
          <a:p>
            <a:r>
              <a:rPr lang="en-US" dirty="0" smtClean="0"/>
              <a:t>Get access to our lab</a:t>
            </a:r>
          </a:p>
          <a:p>
            <a:pPr lvl="1"/>
            <a:r>
              <a:rPr lang="en-US" dirty="0" smtClean="0"/>
              <a:t>Physical keys</a:t>
            </a:r>
          </a:p>
          <a:p>
            <a:pPr lvl="1"/>
            <a:endParaRPr lang="en-US" dirty="0"/>
          </a:p>
          <a:p>
            <a:r>
              <a:rPr lang="en-US" dirty="0" smtClean="0"/>
              <a:t>Get access to </a:t>
            </a:r>
          </a:p>
          <a:p>
            <a:pPr lvl="1"/>
            <a:r>
              <a:rPr lang="en-US" dirty="0" smtClean="0"/>
              <a:t>PCs in lab</a:t>
            </a:r>
          </a:p>
          <a:p>
            <a:pPr lvl="1"/>
            <a:r>
              <a:rPr lang="en-US" dirty="0" err="1" smtClean="0"/>
              <a:t>Github</a:t>
            </a:r>
            <a:r>
              <a:rPr lang="en-US" dirty="0" smtClean="0"/>
              <a:t> project</a:t>
            </a:r>
          </a:p>
          <a:p>
            <a:pPr lvl="1"/>
            <a:r>
              <a:rPr lang="en-US" dirty="0" smtClean="0"/>
              <a:t>Jenkins-Server</a:t>
            </a:r>
          </a:p>
          <a:p>
            <a:pPr lvl="1"/>
            <a:endParaRPr lang="en-US" dirty="0"/>
          </a:p>
          <a:p>
            <a:r>
              <a:rPr lang="en-US" dirty="0" smtClean="0"/>
              <a:t>Read guidelines for working</a:t>
            </a:r>
          </a:p>
          <a:p>
            <a:endParaRPr lang="en-US" dirty="0"/>
          </a:p>
          <a:p>
            <a:r>
              <a:rPr lang="en-US" dirty="0" smtClean="0"/>
              <a:t>Start to work</a:t>
            </a:r>
          </a:p>
          <a:p>
            <a:pPr lvl="1"/>
            <a:endParaRPr lang="en-US" dirty="0" smtClean="0"/>
          </a:p>
          <a:p>
            <a:pPr lvl="1"/>
            <a:endParaRPr lang="en-US" dirty="0"/>
          </a:p>
          <a:p>
            <a:endParaRPr lang="en-US" dirty="0" smtClean="0"/>
          </a:p>
          <a:p>
            <a:endParaRPr lang="en-US" dirty="0"/>
          </a:p>
        </p:txBody>
      </p:sp>
    </p:spTree>
    <p:extLst>
      <p:ext uri="{BB962C8B-B14F-4D97-AF65-F5344CB8AC3E}">
        <p14:creationId xmlns:p14="http://schemas.microsoft.com/office/powerpoint/2010/main" val="5959443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Workshop </a:t>
            </a:r>
            <a:endParaRPr lang="en-US" dirty="0"/>
          </a:p>
        </p:txBody>
      </p:sp>
      <p:sp>
        <p:nvSpPr>
          <p:cNvPr id="3" name="Inhaltsplatzhalter 2"/>
          <p:cNvSpPr>
            <a:spLocks noGrp="1"/>
          </p:cNvSpPr>
          <p:nvPr>
            <p:ph idx="1"/>
          </p:nvPr>
        </p:nvSpPr>
        <p:spPr/>
        <p:txBody>
          <a:bodyPr/>
          <a:lstStyle/>
          <a:p>
            <a:r>
              <a:rPr lang="en-US" dirty="0" smtClean="0"/>
              <a:t>For requirements elicitation</a:t>
            </a:r>
          </a:p>
          <a:p>
            <a:endParaRPr lang="en-US" dirty="0"/>
          </a:p>
          <a:p>
            <a:r>
              <a:rPr lang="en-US" dirty="0" smtClean="0"/>
              <a:t>On Friday, April 22, in 32-439 at 13:15 h</a:t>
            </a:r>
          </a:p>
          <a:p>
            <a:endParaRPr lang="en-US" dirty="0" smtClean="0"/>
          </a:p>
          <a:p>
            <a:r>
              <a:rPr lang="en-US" dirty="0" smtClean="0"/>
              <a:t>Preparation is necessary</a:t>
            </a:r>
            <a:endParaRPr lang="en-US" dirty="0"/>
          </a:p>
        </p:txBody>
      </p:sp>
    </p:spTree>
    <p:extLst>
      <p:ext uri="{BB962C8B-B14F-4D97-AF65-F5344CB8AC3E}">
        <p14:creationId xmlns:p14="http://schemas.microsoft.com/office/powerpoint/2010/main" val="2028215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Topics </a:t>
            </a:r>
            <a:endParaRPr lang="en-US" dirty="0"/>
          </a:p>
        </p:txBody>
      </p:sp>
      <p:sp>
        <p:nvSpPr>
          <p:cNvPr id="3" name="Inhaltsplatzhalter 2"/>
          <p:cNvSpPr>
            <a:spLocks noGrp="1"/>
          </p:cNvSpPr>
          <p:nvPr>
            <p:ph idx="1"/>
          </p:nvPr>
        </p:nvSpPr>
        <p:spPr/>
        <p:txBody>
          <a:bodyPr/>
          <a:lstStyle/>
          <a:p>
            <a:r>
              <a:rPr lang="en-US" dirty="0" smtClean="0"/>
              <a:t>Goal</a:t>
            </a:r>
          </a:p>
          <a:p>
            <a:endParaRPr lang="en-US" dirty="0"/>
          </a:p>
          <a:p>
            <a:r>
              <a:rPr lang="en-US" dirty="0" smtClean="0"/>
              <a:t>Project</a:t>
            </a:r>
          </a:p>
          <a:p>
            <a:endParaRPr lang="en-US" dirty="0"/>
          </a:p>
          <a:p>
            <a:r>
              <a:rPr lang="en-US" dirty="0" smtClean="0"/>
              <a:t>Applied Techniques</a:t>
            </a:r>
          </a:p>
          <a:p>
            <a:endParaRPr lang="en-US" dirty="0"/>
          </a:p>
          <a:p>
            <a:r>
              <a:rPr lang="en-US" dirty="0" smtClean="0"/>
              <a:t>Infrastructure</a:t>
            </a:r>
            <a:endParaRPr lang="en-US" dirty="0"/>
          </a:p>
        </p:txBody>
      </p:sp>
    </p:spTree>
    <p:extLst>
      <p:ext uri="{BB962C8B-B14F-4D97-AF65-F5344CB8AC3E}">
        <p14:creationId xmlns:p14="http://schemas.microsoft.com/office/powerpoint/2010/main" val="3983180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Goal</a:t>
            </a:r>
            <a:endParaRPr lang="en-US" dirty="0"/>
          </a:p>
        </p:txBody>
      </p:sp>
      <p:sp>
        <p:nvSpPr>
          <p:cNvPr id="3" name="Inhaltsplatzhalter 2"/>
          <p:cNvSpPr>
            <a:spLocks noGrp="1"/>
          </p:cNvSpPr>
          <p:nvPr>
            <p:ph idx="1"/>
          </p:nvPr>
        </p:nvSpPr>
        <p:spPr/>
        <p:txBody>
          <a:bodyPr/>
          <a:lstStyle/>
          <a:p>
            <a:r>
              <a:rPr lang="en-US" dirty="0">
                <a:latin typeface="Myriad Pro" pitchFamily="34" charset="0"/>
              </a:rPr>
              <a:t>Apply </a:t>
            </a:r>
            <a:r>
              <a:rPr lang="en-US" dirty="0">
                <a:solidFill>
                  <a:srgbClr val="604A7B"/>
                </a:solidFill>
                <a:latin typeface="Myriad Pro" pitchFamily="34" charset="0"/>
              </a:rPr>
              <a:t>engineering methods and techniques </a:t>
            </a:r>
            <a:r>
              <a:rPr lang="en-US" dirty="0">
                <a:latin typeface="Myriad Pro" pitchFamily="34" charset="0"/>
              </a:rPr>
              <a:t>for the </a:t>
            </a:r>
            <a:r>
              <a:rPr lang="en-US" dirty="0">
                <a:solidFill>
                  <a:srgbClr val="FF0000"/>
                </a:solidFill>
                <a:latin typeface="Myriad Pro" pitchFamily="34" charset="0"/>
              </a:rPr>
              <a:t>systematic development </a:t>
            </a:r>
            <a:r>
              <a:rPr lang="en-US" dirty="0">
                <a:latin typeface="Myriad Pro" pitchFamily="34" charset="0"/>
              </a:rPr>
              <a:t>of software-intensive systems</a:t>
            </a:r>
          </a:p>
          <a:p>
            <a:endParaRPr lang="en-US" dirty="0"/>
          </a:p>
        </p:txBody>
      </p:sp>
      <p:sp>
        <p:nvSpPr>
          <p:cNvPr id="5" name="Textfeld 4"/>
          <p:cNvSpPr txBox="1"/>
          <p:nvPr/>
        </p:nvSpPr>
        <p:spPr>
          <a:xfrm>
            <a:off x="1249403" y="5015223"/>
            <a:ext cx="1760800" cy="461665"/>
          </a:xfrm>
          <a:prstGeom prst="rect">
            <a:avLst/>
          </a:prstGeom>
          <a:noFill/>
        </p:spPr>
        <p:txBody>
          <a:bodyPr wrap="square" rtlCol="0">
            <a:spAutoFit/>
          </a:bodyPr>
          <a:lstStyle/>
          <a:p>
            <a:pPr algn="ctr"/>
            <a:r>
              <a:rPr lang="de-DE" sz="1200" b="1" dirty="0" err="1" smtClean="0">
                <a:latin typeface="Myriad Pro" pitchFamily="34" charset="0"/>
              </a:rPr>
              <a:t>Requirements</a:t>
            </a:r>
            <a:r>
              <a:rPr lang="de-DE" sz="1200" b="1" dirty="0" smtClean="0">
                <a:latin typeface="Myriad Pro" pitchFamily="34" charset="0"/>
              </a:rPr>
              <a:t> Engineering</a:t>
            </a:r>
            <a:endParaRPr lang="de-DE" sz="1200" b="1" dirty="0">
              <a:latin typeface="Myriad Pro" pitchFamily="34" charset="0"/>
            </a:endParaRPr>
          </a:p>
        </p:txBody>
      </p:sp>
      <p:sp>
        <p:nvSpPr>
          <p:cNvPr id="6" name="Textfeld 5"/>
          <p:cNvSpPr txBox="1"/>
          <p:nvPr/>
        </p:nvSpPr>
        <p:spPr>
          <a:xfrm>
            <a:off x="3203848" y="5015223"/>
            <a:ext cx="1682723" cy="276999"/>
          </a:xfrm>
          <a:prstGeom prst="rect">
            <a:avLst/>
          </a:prstGeom>
          <a:noFill/>
        </p:spPr>
        <p:txBody>
          <a:bodyPr wrap="square" rtlCol="0">
            <a:spAutoFit/>
          </a:bodyPr>
          <a:lstStyle/>
          <a:p>
            <a:pPr algn="ctr"/>
            <a:r>
              <a:rPr lang="de-DE" sz="1200" b="1" dirty="0" err="1" smtClean="0">
                <a:latin typeface="Myriad Pro" pitchFamily="34" charset="0"/>
              </a:rPr>
              <a:t>Architectural</a:t>
            </a:r>
            <a:r>
              <a:rPr lang="de-DE" sz="1200" b="1" dirty="0" smtClean="0">
                <a:latin typeface="Myriad Pro" pitchFamily="34" charset="0"/>
              </a:rPr>
              <a:t> design</a:t>
            </a:r>
            <a:endParaRPr lang="de-DE" sz="1200" b="1" dirty="0">
              <a:latin typeface="Myriad Pro" pitchFamily="34" charset="0"/>
            </a:endParaRPr>
          </a:p>
        </p:txBody>
      </p:sp>
      <p:sp>
        <p:nvSpPr>
          <p:cNvPr id="7" name="Textfeld 6"/>
          <p:cNvSpPr txBox="1"/>
          <p:nvPr/>
        </p:nvSpPr>
        <p:spPr>
          <a:xfrm>
            <a:off x="4797389" y="4979939"/>
            <a:ext cx="1751495" cy="461665"/>
          </a:xfrm>
          <a:prstGeom prst="rect">
            <a:avLst/>
          </a:prstGeom>
          <a:noFill/>
        </p:spPr>
        <p:txBody>
          <a:bodyPr wrap="square" rtlCol="0">
            <a:spAutoFit/>
          </a:bodyPr>
          <a:lstStyle/>
          <a:p>
            <a:pPr algn="ctr"/>
            <a:r>
              <a:rPr lang="de-DE" sz="1200" b="1" dirty="0" err="1" smtClean="0">
                <a:latin typeface="Myriad Pro" pitchFamily="34" charset="0"/>
              </a:rPr>
              <a:t>Component</a:t>
            </a:r>
            <a:r>
              <a:rPr lang="de-DE" sz="1200" b="1" dirty="0" smtClean="0">
                <a:latin typeface="Myriad Pro" pitchFamily="34" charset="0"/>
              </a:rPr>
              <a:t> Engineering</a:t>
            </a:r>
            <a:endParaRPr lang="de-DE" sz="1200" b="1" dirty="0">
              <a:latin typeface="Myriad Pro" pitchFamily="34" charset="0"/>
            </a:endParaRPr>
          </a:p>
        </p:txBody>
      </p:sp>
      <p:sp>
        <p:nvSpPr>
          <p:cNvPr id="8" name="Textfeld 7"/>
          <p:cNvSpPr txBox="1"/>
          <p:nvPr/>
        </p:nvSpPr>
        <p:spPr>
          <a:xfrm>
            <a:off x="6480112" y="5072272"/>
            <a:ext cx="1729564" cy="276999"/>
          </a:xfrm>
          <a:prstGeom prst="rect">
            <a:avLst/>
          </a:prstGeom>
          <a:noFill/>
        </p:spPr>
        <p:txBody>
          <a:bodyPr wrap="square" rtlCol="0">
            <a:spAutoFit/>
          </a:bodyPr>
          <a:lstStyle/>
          <a:p>
            <a:pPr algn="ctr"/>
            <a:r>
              <a:rPr lang="de-DE" sz="1200" b="1" dirty="0" err="1" smtClean="0">
                <a:latin typeface="Myriad Pro" pitchFamily="34" charset="0"/>
              </a:rPr>
              <a:t>Testing</a:t>
            </a:r>
            <a:endParaRPr lang="de-DE" sz="1200" b="1" dirty="0">
              <a:latin typeface="Myriad Pro" pitchFamily="34" charset="0"/>
            </a:endParaRPr>
          </a:p>
        </p:txBody>
      </p:sp>
      <p:pic>
        <p:nvPicPr>
          <p:cNvPr id="9" name="Grafik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30492" y="3789040"/>
            <a:ext cx="1489662" cy="1007529"/>
          </a:xfrm>
          <a:prstGeom prst="rect">
            <a:avLst/>
          </a:prstGeom>
          <a:ln>
            <a:noFill/>
          </a:ln>
          <a:effectLst>
            <a:outerShdw blurRad="190500" algn="tl" rotWithShape="0">
              <a:srgbClr val="000000">
                <a:alpha val="70000"/>
              </a:srgbClr>
            </a:outerShdw>
          </a:effectLst>
        </p:spPr>
      </p:pic>
      <p:pic>
        <p:nvPicPr>
          <p:cNvPr id="10" name="Grafik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83458" y="3795821"/>
            <a:ext cx="1504075" cy="1025239"/>
          </a:xfrm>
          <a:prstGeom prst="rect">
            <a:avLst/>
          </a:prstGeom>
          <a:ln>
            <a:noFill/>
          </a:ln>
          <a:effectLst>
            <a:outerShdw blurRad="190500" algn="tl" rotWithShape="0">
              <a:srgbClr val="000000">
                <a:alpha val="70000"/>
              </a:srgbClr>
            </a:outerShdw>
          </a:effectLst>
        </p:spPr>
      </p:pic>
      <p:pic>
        <p:nvPicPr>
          <p:cNvPr id="11" name="Grafik 1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43050" y="3792163"/>
            <a:ext cx="1531238" cy="1007530"/>
          </a:xfrm>
          <a:prstGeom prst="rect">
            <a:avLst/>
          </a:prstGeom>
          <a:ln>
            <a:noFill/>
          </a:ln>
          <a:effectLst>
            <a:outerShdw blurRad="190500" algn="tl" rotWithShape="0">
              <a:srgbClr val="000000">
                <a:alpha val="70000"/>
              </a:srgbClr>
            </a:outerShdw>
          </a:effectLst>
        </p:spPr>
      </p:pic>
      <p:pic>
        <p:nvPicPr>
          <p:cNvPr id="12" name="Grafik 1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203848" y="3789040"/>
            <a:ext cx="1463340" cy="101065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066534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Goal</a:t>
            </a:r>
            <a:endParaRPr lang="en-US" dirty="0"/>
          </a:p>
        </p:txBody>
      </p:sp>
      <p:sp>
        <p:nvSpPr>
          <p:cNvPr id="3" name="Inhaltsplatzhalter 2"/>
          <p:cNvSpPr>
            <a:spLocks noGrp="1"/>
          </p:cNvSpPr>
          <p:nvPr>
            <p:ph idx="1"/>
          </p:nvPr>
        </p:nvSpPr>
        <p:spPr/>
        <p:txBody>
          <a:bodyPr/>
          <a:lstStyle/>
          <a:p>
            <a:r>
              <a:rPr lang="en-US" dirty="0">
                <a:latin typeface="Myriad Pro" pitchFamily="34" charset="0"/>
              </a:rPr>
              <a:t>Apply </a:t>
            </a:r>
            <a:r>
              <a:rPr lang="en-US" dirty="0">
                <a:solidFill>
                  <a:srgbClr val="604A7B"/>
                </a:solidFill>
                <a:latin typeface="Myriad Pro" pitchFamily="34" charset="0"/>
              </a:rPr>
              <a:t>engineering methods and techniques </a:t>
            </a:r>
            <a:r>
              <a:rPr lang="en-US" dirty="0">
                <a:latin typeface="Myriad Pro" pitchFamily="34" charset="0"/>
              </a:rPr>
              <a:t>for the </a:t>
            </a:r>
            <a:r>
              <a:rPr lang="en-US" dirty="0">
                <a:solidFill>
                  <a:srgbClr val="FF0000"/>
                </a:solidFill>
                <a:latin typeface="Myriad Pro" pitchFamily="34" charset="0"/>
              </a:rPr>
              <a:t>systematic development </a:t>
            </a:r>
            <a:r>
              <a:rPr lang="en-US" dirty="0">
                <a:latin typeface="Myriad Pro" pitchFamily="34" charset="0"/>
              </a:rPr>
              <a:t>of software-intensive systems</a:t>
            </a:r>
          </a:p>
          <a:p>
            <a:endParaRPr lang="en-US" dirty="0"/>
          </a:p>
        </p:txBody>
      </p:sp>
      <p:sp>
        <p:nvSpPr>
          <p:cNvPr id="20" name="Textfeld 19"/>
          <p:cNvSpPr txBox="1"/>
          <p:nvPr/>
        </p:nvSpPr>
        <p:spPr>
          <a:xfrm>
            <a:off x="1021528" y="4887361"/>
            <a:ext cx="1760800" cy="646331"/>
          </a:xfrm>
          <a:prstGeom prst="rect">
            <a:avLst/>
          </a:prstGeom>
          <a:noFill/>
        </p:spPr>
        <p:txBody>
          <a:bodyPr wrap="square" rtlCol="0">
            <a:spAutoFit/>
          </a:bodyPr>
          <a:lstStyle/>
          <a:p>
            <a:pPr algn="ctr"/>
            <a:r>
              <a:rPr lang="de-DE" sz="1200" b="1" dirty="0" err="1" smtClean="0">
                <a:latin typeface="Myriad Pro" pitchFamily="34" charset="0"/>
              </a:rPr>
              <a:t>Requirements</a:t>
            </a:r>
            <a:r>
              <a:rPr lang="de-DE" sz="1200" b="1" dirty="0" smtClean="0">
                <a:latin typeface="Myriad Pro" pitchFamily="34" charset="0"/>
              </a:rPr>
              <a:t> Engineering &amp; Interaction Design</a:t>
            </a:r>
            <a:endParaRPr lang="de-DE" sz="1200" b="1" dirty="0">
              <a:latin typeface="Myriad Pro" pitchFamily="34" charset="0"/>
            </a:endParaRPr>
          </a:p>
        </p:txBody>
      </p:sp>
      <p:sp>
        <p:nvSpPr>
          <p:cNvPr id="21" name="Textfeld 20"/>
          <p:cNvSpPr txBox="1"/>
          <p:nvPr/>
        </p:nvSpPr>
        <p:spPr>
          <a:xfrm>
            <a:off x="2975973" y="4887361"/>
            <a:ext cx="1682723" cy="276999"/>
          </a:xfrm>
          <a:prstGeom prst="rect">
            <a:avLst/>
          </a:prstGeom>
          <a:noFill/>
        </p:spPr>
        <p:txBody>
          <a:bodyPr wrap="square" rtlCol="0">
            <a:spAutoFit/>
          </a:bodyPr>
          <a:lstStyle/>
          <a:p>
            <a:pPr algn="ctr"/>
            <a:r>
              <a:rPr lang="de-DE" sz="1200" b="1" dirty="0" err="1" smtClean="0">
                <a:latin typeface="Myriad Pro" pitchFamily="34" charset="0"/>
              </a:rPr>
              <a:t>Architectural</a:t>
            </a:r>
            <a:r>
              <a:rPr lang="de-DE" sz="1200" b="1" dirty="0" smtClean="0">
                <a:latin typeface="Myriad Pro" pitchFamily="34" charset="0"/>
              </a:rPr>
              <a:t> design</a:t>
            </a:r>
            <a:endParaRPr lang="de-DE" sz="1200" b="1" dirty="0">
              <a:latin typeface="Myriad Pro" pitchFamily="34" charset="0"/>
            </a:endParaRPr>
          </a:p>
        </p:txBody>
      </p:sp>
      <p:sp>
        <p:nvSpPr>
          <p:cNvPr id="22" name="Textfeld 21"/>
          <p:cNvSpPr txBox="1"/>
          <p:nvPr/>
        </p:nvSpPr>
        <p:spPr>
          <a:xfrm>
            <a:off x="4658696" y="4852077"/>
            <a:ext cx="1751495" cy="461665"/>
          </a:xfrm>
          <a:prstGeom prst="rect">
            <a:avLst/>
          </a:prstGeom>
          <a:noFill/>
        </p:spPr>
        <p:txBody>
          <a:bodyPr wrap="square" rtlCol="0">
            <a:spAutoFit/>
          </a:bodyPr>
          <a:lstStyle/>
          <a:p>
            <a:pPr algn="ctr"/>
            <a:r>
              <a:rPr lang="de-DE" sz="1200" b="1" dirty="0" err="1" smtClean="0">
                <a:latin typeface="Myriad Pro" pitchFamily="34" charset="0"/>
              </a:rPr>
              <a:t>Component</a:t>
            </a:r>
            <a:r>
              <a:rPr lang="de-DE" sz="1200" b="1" dirty="0" smtClean="0">
                <a:latin typeface="Myriad Pro" pitchFamily="34" charset="0"/>
              </a:rPr>
              <a:t> Engineering</a:t>
            </a:r>
            <a:endParaRPr lang="de-DE" sz="1200" b="1" dirty="0">
              <a:latin typeface="Myriad Pro" pitchFamily="34" charset="0"/>
            </a:endParaRPr>
          </a:p>
        </p:txBody>
      </p:sp>
      <p:sp>
        <p:nvSpPr>
          <p:cNvPr id="23" name="Textfeld 22"/>
          <p:cNvSpPr txBox="1"/>
          <p:nvPr/>
        </p:nvSpPr>
        <p:spPr>
          <a:xfrm>
            <a:off x="6445882" y="4944410"/>
            <a:ext cx="1729564" cy="276999"/>
          </a:xfrm>
          <a:prstGeom prst="rect">
            <a:avLst/>
          </a:prstGeom>
          <a:noFill/>
        </p:spPr>
        <p:txBody>
          <a:bodyPr wrap="square" rtlCol="0">
            <a:spAutoFit/>
          </a:bodyPr>
          <a:lstStyle/>
          <a:p>
            <a:pPr algn="ctr"/>
            <a:r>
              <a:rPr lang="de-DE" sz="1200" b="1" dirty="0" err="1" smtClean="0">
                <a:latin typeface="Myriad Pro" pitchFamily="34" charset="0"/>
              </a:rPr>
              <a:t>Testing</a:t>
            </a:r>
            <a:endParaRPr lang="de-DE" sz="1200" b="1" dirty="0">
              <a:latin typeface="Myriad Pro" pitchFamily="34" charset="0"/>
            </a:endParaRPr>
          </a:p>
        </p:txBody>
      </p:sp>
      <p:pic>
        <p:nvPicPr>
          <p:cNvPr id="24" name="Grafik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15173" y="3661709"/>
            <a:ext cx="1585298" cy="1046334"/>
          </a:xfrm>
          <a:prstGeom prst="rect">
            <a:avLst/>
          </a:prstGeom>
          <a:ln>
            <a:noFill/>
          </a:ln>
          <a:effectLst>
            <a:outerShdw blurRad="190500" algn="tl" rotWithShape="0">
              <a:srgbClr val="000000">
                <a:alpha val="70000"/>
              </a:srgbClr>
            </a:outerShdw>
          </a:effectLst>
        </p:spPr>
      </p:pic>
      <p:pic>
        <p:nvPicPr>
          <p:cNvPr id="25" name="Grafik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59832" y="3645024"/>
            <a:ext cx="1515004" cy="1046334"/>
          </a:xfrm>
          <a:prstGeom prst="rect">
            <a:avLst/>
          </a:prstGeom>
          <a:ln>
            <a:noFill/>
          </a:ln>
          <a:effectLst>
            <a:outerShdw blurRad="190500" algn="tl" rotWithShape="0">
              <a:srgbClr val="000000">
                <a:alpha val="70000"/>
              </a:srgbClr>
            </a:outerShdw>
          </a:effectLst>
        </p:spPr>
      </p:pic>
      <p:pic>
        <p:nvPicPr>
          <p:cNvPr id="26" name="Grafik 2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34197" y="3653783"/>
            <a:ext cx="1576921" cy="1059513"/>
          </a:xfrm>
          <a:prstGeom prst="rect">
            <a:avLst/>
          </a:prstGeom>
          <a:ln>
            <a:noFill/>
          </a:ln>
          <a:effectLst>
            <a:outerShdw blurRad="190500" algn="tl" rotWithShape="0">
              <a:srgbClr val="000000">
                <a:alpha val="70000"/>
              </a:srgbClr>
            </a:outerShdw>
          </a:effectLst>
        </p:spPr>
      </p:pic>
      <p:pic>
        <p:nvPicPr>
          <p:cNvPr id="27" name="Grafik 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27421" y="3624051"/>
            <a:ext cx="1557176" cy="1039415"/>
          </a:xfrm>
          <a:prstGeom prst="rect">
            <a:avLst/>
          </a:prstGeom>
        </p:spPr>
      </p:pic>
    </p:spTree>
    <p:extLst>
      <p:ext uri="{BB962C8B-B14F-4D97-AF65-F5344CB8AC3E}">
        <p14:creationId xmlns:p14="http://schemas.microsoft.com/office/powerpoint/2010/main" val="3305459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Project</a:t>
            </a:r>
            <a:endParaRPr lang="en-US" dirty="0"/>
          </a:p>
        </p:txBody>
      </p:sp>
      <p:sp>
        <p:nvSpPr>
          <p:cNvPr id="3" name="Inhaltsplatzhalter 2"/>
          <p:cNvSpPr>
            <a:spLocks noGrp="1"/>
          </p:cNvSpPr>
          <p:nvPr>
            <p:ph idx="1"/>
          </p:nvPr>
        </p:nvSpPr>
        <p:spPr/>
        <p:txBody>
          <a:bodyPr/>
          <a:lstStyle/>
          <a:p>
            <a:r>
              <a:rPr lang="en-US" dirty="0"/>
              <a:t>This year’s project will deal with the development of a mobile people’s bus system. The systems consists of a mobile app that serves as the people’s bus host system and another mobile app for citizens to use the different people’s busses. It is intended, that the system will be used within the project </a:t>
            </a:r>
            <a:r>
              <a:rPr lang="en-US" dirty="0" err="1"/>
              <a:t>Digitale</a:t>
            </a:r>
            <a:r>
              <a:rPr lang="en-US" dirty="0"/>
              <a:t> </a:t>
            </a:r>
            <a:r>
              <a:rPr lang="en-US" dirty="0" err="1"/>
              <a:t>Dörfer</a:t>
            </a:r>
            <a:r>
              <a:rPr lang="en-US" dirty="0"/>
              <a:t> (for further information see </a:t>
            </a:r>
            <a:r>
              <a:rPr lang="en-US" u="sng" dirty="0">
                <a:hlinkClick r:id="rId3"/>
              </a:rPr>
              <a:t>www.digitale-doerfer.de</a:t>
            </a:r>
            <a:r>
              <a:rPr lang="en-US" dirty="0"/>
              <a:t>). Real life evaluations with concrete existing people’s bus systems are also optionally possible. </a:t>
            </a:r>
          </a:p>
          <a:p>
            <a:endParaRPr lang="en-US" dirty="0"/>
          </a:p>
        </p:txBody>
      </p:sp>
      <p:sp>
        <p:nvSpPr>
          <p:cNvPr id="5" name="Abgerundetes Rechteck 4"/>
          <p:cNvSpPr/>
          <p:nvPr/>
        </p:nvSpPr>
        <p:spPr>
          <a:xfrm>
            <a:off x="4551683" y="4221088"/>
            <a:ext cx="3573523" cy="2225769"/>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 name="Rechteck 5"/>
          <p:cNvSpPr/>
          <p:nvPr/>
        </p:nvSpPr>
        <p:spPr>
          <a:xfrm>
            <a:off x="4593093" y="5095010"/>
            <a:ext cx="2268633" cy="646331"/>
          </a:xfrm>
          <a:prstGeom prst="rect">
            <a:avLst/>
          </a:prstGeom>
        </p:spPr>
        <p:txBody>
          <a:bodyPr wrap="none">
            <a:spAutoFit/>
          </a:bodyPr>
          <a:lstStyle/>
          <a:p>
            <a:pPr algn="r" defTabSz="914400"/>
            <a:r>
              <a:rPr lang="de-DE" sz="1400" b="1" dirty="0" smtClean="0">
                <a:solidFill>
                  <a:prstClr val="white"/>
                </a:solidFill>
                <a:latin typeface="Myriad Pro" pitchFamily="34" charset="0"/>
              </a:rPr>
              <a:t>Steffen Hess</a:t>
            </a:r>
          </a:p>
          <a:p>
            <a:pPr algn="r" defTabSz="914400"/>
            <a:r>
              <a:rPr lang="de-DE" sz="1100" dirty="0" smtClean="0">
                <a:solidFill>
                  <a:prstClr val="white"/>
                </a:solidFill>
                <a:latin typeface="Myriad Pro" pitchFamily="34" charset="0"/>
              </a:rPr>
              <a:t>Steffen.Hess@iese.fraunhofer.de</a:t>
            </a:r>
          </a:p>
          <a:p>
            <a:pPr algn="r" defTabSz="914400"/>
            <a:r>
              <a:rPr lang="de-DE" sz="1100" dirty="0" smtClean="0">
                <a:solidFill>
                  <a:prstClr val="white"/>
                </a:solidFill>
                <a:latin typeface="Myriad Pro" pitchFamily="34" charset="0"/>
              </a:rPr>
              <a:t>0631 6800 2275</a:t>
            </a:r>
          </a:p>
        </p:txBody>
      </p:sp>
      <p:pic>
        <p:nvPicPr>
          <p:cNvPr id="2052" name="Picture 4" descr="http://www.tvpfalz.de/e132/e153/e258/SteffenH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010" t="1174" r="28143" b="19093"/>
          <a:stretch/>
        </p:blipFill>
        <p:spPr bwMode="auto">
          <a:xfrm>
            <a:off x="6890056" y="4996006"/>
            <a:ext cx="995342" cy="134076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raunhofer-Institut für Experimentelles Software Engineering IES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3569" y="4410399"/>
            <a:ext cx="1809750" cy="495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01525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Bürgerbus Weilerbach</a:t>
            </a:r>
            <a:br>
              <a:rPr lang="de-DE" dirty="0"/>
            </a:br>
            <a:endParaRPr lang="en-US" dirty="0"/>
          </a:p>
        </p:txBody>
      </p:sp>
      <p:pic>
        <p:nvPicPr>
          <p:cNvPr id="1032" name="Picture 8" descr="http://www.weilerbach-pfalz.de/images/fahrplan-2-001_7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2780928"/>
            <a:ext cx="4787559" cy="36004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weilerbach-pfalz.de/images/fahrplan-001_74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3528" y="980728"/>
            <a:ext cx="4674049" cy="331236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reude in Weilerbach zur ersten Fahrt für den neuen Bürgerbus. Auf dem Bild sind zu sehen: Anna Biehn und Kai Wiehn von der Verbandsgemeindeverwaltung Weilerbach, der erste Fahrer Gunter Kutscher, die erste Kundin Josefa Deutschmann, VG-Bürgermeisterin Anja Pfeiffer und die beiden Fahrbegleiter Gustav Göttel und Dieter Kern (v. l. n. r.) Bild: VG Weilerba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836713"/>
            <a:ext cx="2536698" cy="1915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98443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Applied Techniques</a:t>
            </a:r>
            <a:endParaRPr lang="en-US" dirty="0"/>
          </a:p>
        </p:txBody>
      </p:sp>
      <p:sp>
        <p:nvSpPr>
          <p:cNvPr id="3" name="Inhaltsplatzhalter 2"/>
          <p:cNvSpPr>
            <a:spLocks noGrp="1"/>
          </p:cNvSpPr>
          <p:nvPr>
            <p:ph idx="1"/>
          </p:nvPr>
        </p:nvSpPr>
        <p:spPr/>
        <p:txBody>
          <a:bodyPr/>
          <a:lstStyle/>
          <a:p>
            <a:endParaRPr lang="en-US"/>
          </a:p>
        </p:txBody>
      </p:sp>
      <p:grpSp>
        <p:nvGrpSpPr>
          <p:cNvPr id="4" name="Group 3"/>
          <p:cNvGrpSpPr>
            <a:grpSpLocks/>
          </p:cNvGrpSpPr>
          <p:nvPr/>
        </p:nvGrpSpPr>
        <p:grpSpPr bwMode="auto">
          <a:xfrm>
            <a:off x="899592" y="4173484"/>
            <a:ext cx="7351713" cy="1843087"/>
            <a:chOff x="204" y="2702"/>
            <a:chExt cx="5261" cy="1318"/>
          </a:xfrm>
        </p:grpSpPr>
        <p:sp>
          <p:nvSpPr>
            <p:cNvPr id="5" name="AutoShape 4"/>
            <p:cNvSpPr>
              <a:spLocks noChangeArrowheads="1"/>
            </p:cNvSpPr>
            <p:nvPr/>
          </p:nvSpPr>
          <p:spPr bwMode="auto">
            <a:xfrm>
              <a:off x="204" y="2750"/>
              <a:ext cx="5261" cy="1270"/>
            </a:xfrm>
            <a:prstGeom prst="roundRect">
              <a:avLst>
                <a:gd name="adj" fmla="val 4319"/>
              </a:avLst>
            </a:prstGeom>
            <a:solidFill>
              <a:srgbClr val="FFCC00"/>
            </a:solidFill>
            <a:ln w="19050">
              <a:solidFill>
                <a:srgbClr val="FFCC00"/>
              </a:solidFill>
              <a:round/>
              <a:headEnd/>
              <a:tailEnd/>
            </a:ln>
          </p:spPr>
          <p:txBody>
            <a:bodyPr wrap="none" tIns="36000" bIns="90000" anchorCtr="1"/>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6" name="Text Box 5"/>
            <p:cNvSpPr txBox="1">
              <a:spLocks noChangeArrowheads="1"/>
            </p:cNvSpPr>
            <p:nvPr/>
          </p:nvSpPr>
          <p:spPr bwMode="auto">
            <a:xfrm>
              <a:off x="204" y="2702"/>
              <a:ext cx="5261"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Experience Factory</a:t>
              </a:r>
            </a:p>
          </p:txBody>
        </p:sp>
      </p:grpSp>
      <p:grpSp>
        <p:nvGrpSpPr>
          <p:cNvPr id="7" name="Group 6"/>
          <p:cNvGrpSpPr>
            <a:grpSpLocks/>
          </p:cNvGrpSpPr>
          <p:nvPr/>
        </p:nvGrpSpPr>
        <p:grpSpPr bwMode="auto">
          <a:xfrm>
            <a:off x="1152005" y="941334"/>
            <a:ext cx="7099300" cy="2474912"/>
            <a:chOff x="385" y="389"/>
            <a:chExt cx="5080" cy="1771"/>
          </a:xfrm>
        </p:grpSpPr>
        <p:sp>
          <p:nvSpPr>
            <p:cNvPr id="8" name="AutoShape 7"/>
            <p:cNvSpPr>
              <a:spLocks noChangeArrowheads="1"/>
            </p:cNvSpPr>
            <p:nvPr/>
          </p:nvSpPr>
          <p:spPr bwMode="auto">
            <a:xfrm>
              <a:off x="385" y="437"/>
              <a:ext cx="5080" cy="1723"/>
            </a:xfrm>
            <a:prstGeom prst="roundRect">
              <a:avLst>
                <a:gd name="adj" fmla="val 4319"/>
              </a:avLst>
            </a:prstGeom>
            <a:solidFill>
              <a:srgbClr val="99CCFF"/>
            </a:solidFill>
            <a:ln w="19050" algn="ctr">
              <a:solidFill>
                <a:srgbClr val="99CC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9" name="Text Box 8"/>
            <p:cNvSpPr txBox="1">
              <a:spLocks noChangeArrowheads="1"/>
            </p:cNvSpPr>
            <p:nvPr/>
          </p:nvSpPr>
          <p:spPr bwMode="auto">
            <a:xfrm>
              <a:off x="385" y="389"/>
              <a:ext cx="508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Organization n</a:t>
              </a:r>
            </a:p>
          </p:txBody>
        </p:sp>
      </p:grpSp>
      <p:grpSp>
        <p:nvGrpSpPr>
          <p:cNvPr id="10" name="Group 9"/>
          <p:cNvGrpSpPr>
            <a:grpSpLocks/>
          </p:cNvGrpSpPr>
          <p:nvPr/>
        </p:nvGrpSpPr>
        <p:grpSpPr bwMode="auto">
          <a:xfrm>
            <a:off x="1026592" y="1131834"/>
            <a:ext cx="7099300" cy="2474912"/>
            <a:chOff x="295" y="525"/>
            <a:chExt cx="5080" cy="1771"/>
          </a:xfrm>
        </p:grpSpPr>
        <p:sp>
          <p:nvSpPr>
            <p:cNvPr id="11" name="AutoShape 10"/>
            <p:cNvSpPr>
              <a:spLocks noChangeArrowheads="1"/>
            </p:cNvSpPr>
            <p:nvPr/>
          </p:nvSpPr>
          <p:spPr bwMode="auto">
            <a:xfrm>
              <a:off x="295" y="573"/>
              <a:ext cx="5080" cy="1723"/>
            </a:xfrm>
            <a:prstGeom prst="roundRect">
              <a:avLst>
                <a:gd name="adj" fmla="val 4319"/>
              </a:avLst>
            </a:prstGeom>
            <a:solidFill>
              <a:srgbClr val="3399FF"/>
            </a:solidFill>
            <a:ln w="19050" algn="ctr">
              <a:solidFill>
                <a:srgbClr val="3399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12" name="Text Box 11"/>
            <p:cNvSpPr txBox="1">
              <a:spLocks noChangeArrowheads="1"/>
            </p:cNvSpPr>
            <p:nvPr/>
          </p:nvSpPr>
          <p:spPr bwMode="auto">
            <a:xfrm>
              <a:off x="295" y="525"/>
              <a:ext cx="508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Organization 2</a:t>
              </a:r>
            </a:p>
          </p:txBody>
        </p:sp>
      </p:grpSp>
      <p:grpSp>
        <p:nvGrpSpPr>
          <p:cNvPr id="13" name="Group 12"/>
          <p:cNvGrpSpPr>
            <a:grpSpLocks/>
          </p:cNvGrpSpPr>
          <p:nvPr/>
        </p:nvGrpSpPr>
        <p:grpSpPr bwMode="auto">
          <a:xfrm>
            <a:off x="899592" y="1320746"/>
            <a:ext cx="7099300" cy="2476500"/>
            <a:chOff x="204" y="661"/>
            <a:chExt cx="5080" cy="1771"/>
          </a:xfrm>
        </p:grpSpPr>
        <p:sp>
          <p:nvSpPr>
            <p:cNvPr id="14" name="AutoShape 13"/>
            <p:cNvSpPr>
              <a:spLocks noChangeArrowheads="1"/>
            </p:cNvSpPr>
            <p:nvPr/>
          </p:nvSpPr>
          <p:spPr bwMode="auto">
            <a:xfrm>
              <a:off x="204" y="709"/>
              <a:ext cx="5080" cy="1723"/>
            </a:xfrm>
            <a:prstGeom prst="roundRect">
              <a:avLst>
                <a:gd name="adj" fmla="val 4319"/>
              </a:avLst>
            </a:prstGeom>
            <a:solidFill>
              <a:srgbClr val="99CCFF"/>
            </a:solidFill>
            <a:ln w="19050">
              <a:solidFill>
                <a:srgbClr val="99CC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15" name="Text Box 14"/>
            <p:cNvSpPr txBox="1">
              <a:spLocks noChangeArrowheads="1"/>
            </p:cNvSpPr>
            <p:nvPr/>
          </p:nvSpPr>
          <p:spPr bwMode="auto">
            <a:xfrm>
              <a:off x="204" y="661"/>
              <a:ext cx="508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Organization 1</a:t>
              </a:r>
            </a:p>
          </p:txBody>
        </p:sp>
      </p:grpSp>
      <p:sp>
        <p:nvSpPr>
          <p:cNvPr id="16" name="Rectangle 15"/>
          <p:cNvSpPr>
            <a:spLocks noChangeArrowheads="1"/>
          </p:cNvSpPr>
          <p:nvPr/>
        </p:nvSpPr>
        <p:spPr bwMode="auto">
          <a:xfrm>
            <a:off x="2801417" y="2592334"/>
            <a:ext cx="4373563" cy="600075"/>
          </a:xfrm>
          <a:prstGeom prst="rect">
            <a:avLst/>
          </a:prstGeom>
          <a:solidFill>
            <a:srgbClr val="CCFFFF"/>
          </a:solidFill>
          <a:ln w="12700">
            <a:solidFill>
              <a:srgbClr val="0000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17" name="AutoShape 16"/>
          <p:cNvSpPr>
            <a:spLocks noChangeArrowheads="1"/>
          </p:cNvSpPr>
          <p:nvPr/>
        </p:nvSpPr>
        <p:spPr bwMode="auto">
          <a:xfrm>
            <a:off x="6351067" y="4314771"/>
            <a:ext cx="1774825" cy="1387475"/>
          </a:xfrm>
          <a:prstGeom prst="roundRect">
            <a:avLst>
              <a:gd name="adj" fmla="val 4319"/>
            </a:avLst>
          </a:prstGeom>
          <a:solidFill>
            <a:srgbClr val="99CCFF"/>
          </a:solidFill>
          <a:ln w="19050">
            <a:solidFill>
              <a:srgbClr val="99CCFF"/>
            </a:solidFill>
            <a:round/>
            <a:headEnd/>
            <a:tailEnd/>
          </a:ln>
        </p:spPr>
        <p:txBody>
          <a:bodyPr wrap="none" tIns="90000" bIns="90000" anchor="ctr"/>
          <a:lstStyle/>
          <a:p>
            <a:pPr algn="ctr" eaLnBrk="0" fontAlgn="base" hangingPunct="0">
              <a:spcBef>
                <a:spcPct val="0"/>
              </a:spcBef>
              <a:spcAft>
                <a:spcPct val="0"/>
              </a:spcAft>
            </a:pPr>
            <a:endParaRPr lang="de-DE" sz="1000" b="1" smtClean="0">
              <a:solidFill>
                <a:srgbClr val="000000"/>
              </a:solidFill>
              <a:latin typeface="Arial" pitchFamily="34" charset="0"/>
            </a:endParaRPr>
          </a:p>
        </p:txBody>
      </p:sp>
      <p:sp>
        <p:nvSpPr>
          <p:cNvPr id="18" name="AutoShape 17"/>
          <p:cNvSpPr>
            <a:spLocks noChangeArrowheads="1"/>
          </p:cNvSpPr>
          <p:nvPr/>
        </p:nvSpPr>
        <p:spPr bwMode="auto">
          <a:xfrm>
            <a:off x="6224067" y="4444946"/>
            <a:ext cx="1774825" cy="1387475"/>
          </a:xfrm>
          <a:prstGeom prst="roundRect">
            <a:avLst>
              <a:gd name="adj" fmla="val 4319"/>
            </a:avLst>
          </a:prstGeom>
          <a:solidFill>
            <a:srgbClr val="3399FF"/>
          </a:solidFill>
          <a:ln w="19050" algn="ctr">
            <a:solidFill>
              <a:srgbClr val="3399FF"/>
            </a:solidFill>
            <a:round/>
            <a:headEnd/>
            <a:tailEnd/>
          </a:ln>
        </p:spPr>
        <p:txBody>
          <a:bodyPr wrap="none" tIns="90000" bIns="90000" anchor="ctr"/>
          <a:lstStyle/>
          <a:p>
            <a:pPr algn="ctr" eaLnBrk="0" fontAlgn="base" hangingPunct="0">
              <a:spcBef>
                <a:spcPct val="0"/>
              </a:spcBef>
              <a:spcAft>
                <a:spcPct val="0"/>
              </a:spcAft>
            </a:pPr>
            <a:endParaRPr lang="de-DE" sz="1000" b="1" smtClean="0">
              <a:solidFill>
                <a:srgbClr val="000000"/>
              </a:solidFill>
              <a:latin typeface="Arial" pitchFamily="34" charset="0"/>
            </a:endParaRPr>
          </a:p>
        </p:txBody>
      </p:sp>
      <p:grpSp>
        <p:nvGrpSpPr>
          <p:cNvPr id="19" name="Group 18"/>
          <p:cNvGrpSpPr>
            <a:grpSpLocks/>
          </p:cNvGrpSpPr>
          <p:nvPr/>
        </p:nvGrpSpPr>
        <p:grpSpPr bwMode="auto">
          <a:xfrm>
            <a:off x="6097067" y="4568771"/>
            <a:ext cx="1774825" cy="1460500"/>
            <a:chOff x="3923" y="2984"/>
            <a:chExt cx="1270" cy="1045"/>
          </a:xfrm>
        </p:grpSpPr>
        <p:sp>
          <p:nvSpPr>
            <p:cNvPr id="20" name="AutoShape 19"/>
            <p:cNvSpPr>
              <a:spLocks noChangeArrowheads="1"/>
            </p:cNvSpPr>
            <p:nvPr/>
          </p:nvSpPr>
          <p:spPr bwMode="auto">
            <a:xfrm>
              <a:off x="3923" y="2984"/>
              <a:ext cx="1270" cy="993"/>
            </a:xfrm>
            <a:prstGeom prst="roundRect">
              <a:avLst>
                <a:gd name="adj" fmla="val 4319"/>
              </a:avLst>
            </a:prstGeom>
            <a:solidFill>
              <a:srgbClr val="99CCFF"/>
            </a:solidFill>
            <a:ln w="19050">
              <a:solidFill>
                <a:srgbClr val="99CC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21" name="Text Box 20"/>
            <p:cNvSpPr txBox="1">
              <a:spLocks noChangeArrowheads="1"/>
            </p:cNvSpPr>
            <p:nvPr/>
          </p:nvSpPr>
          <p:spPr bwMode="auto">
            <a:xfrm>
              <a:off x="3923" y="3791"/>
              <a:ext cx="127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Database</a:t>
              </a:r>
            </a:p>
          </p:txBody>
        </p:sp>
        <p:grpSp>
          <p:nvGrpSpPr>
            <p:cNvPr id="22" name="Group 21"/>
            <p:cNvGrpSpPr>
              <a:grpSpLocks/>
            </p:cNvGrpSpPr>
            <p:nvPr/>
          </p:nvGrpSpPr>
          <p:grpSpPr bwMode="auto">
            <a:xfrm>
              <a:off x="4105" y="3077"/>
              <a:ext cx="907" cy="719"/>
              <a:chOff x="4105" y="3077"/>
              <a:chExt cx="907" cy="719"/>
            </a:xfrm>
          </p:grpSpPr>
          <p:sp>
            <p:nvSpPr>
              <p:cNvPr id="23" name="AutoShape 22"/>
              <p:cNvSpPr>
                <a:spLocks noChangeArrowheads="1"/>
              </p:cNvSpPr>
              <p:nvPr/>
            </p:nvSpPr>
            <p:spPr bwMode="auto">
              <a:xfrm>
                <a:off x="4105" y="3077"/>
                <a:ext cx="907" cy="719"/>
              </a:xfrm>
              <a:prstGeom prst="can">
                <a:avLst>
                  <a:gd name="adj" fmla="val 25000"/>
                </a:avLst>
              </a:prstGeom>
              <a:solidFill>
                <a:srgbClr val="FFFF99"/>
              </a:solidFill>
              <a:ln w="19050">
                <a:solidFill>
                  <a:srgbClr val="0000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24" name="Text Box 23"/>
              <p:cNvSpPr txBox="1">
                <a:spLocks noChangeArrowheads="1"/>
              </p:cNvSpPr>
              <p:nvPr/>
            </p:nvSpPr>
            <p:spPr bwMode="auto">
              <a:xfrm>
                <a:off x="4285" y="3289"/>
                <a:ext cx="636" cy="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Products</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Data</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a:t>
                </a:r>
              </a:p>
            </p:txBody>
          </p:sp>
        </p:grpSp>
      </p:grpSp>
      <p:grpSp>
        <p:nvGrpSpPr>
          <p:cNvPr id="25" name="Group 24"/>
          <p:cNvGrpSpPr>
            <a:grpSpLocks/>
          </p:cNvGrpSpPr>
          <p:nvPr/>
        </p:nvGrpSpPr>
        <p:grpSpPr bwMode="auto">
          <a:xfrm>
            <a:off x="2048942" y="2600271"/>
            <a:ext cx="641350" cy="538163"/>
            <a:chOff x="784" y="1570"/>
            <a:chExt cx="460" cy="385"/>
          </a:xfrm>
        </p:grpSpPr>
        <p:sp>
          <p:nvSpPr>
            <p:cNvPr id="26" name="Oval 25"/>
            <p:cNvSpPr>
              <a:spLocks noChangeArrowheads="1"/>
            </p:cNvSpPr>
            <p:nvPr/>
          </p:nvSpPr>
          <p:spPr bwMode="auto">
            <a:xfrm>
              <a:off x="817" y="1570"/>
              <a:ext cx="385" cy="385"/>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27" name="Text Box 26"/>
            <p:cNvSpPr txBox="1">
              <a:spLocks noChangeArrowheads="1"/>
            </p:cNvSpPr>
            <p:nvPr/>
          </p:nvSpPr>
          <p:spPr bwMode="auto">
            <a:xfrm>
              <a:off x="784" y="1617"/>
              <a:ext cx="460"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Problem</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 Rqmts</a:t>
              </a:r>
            </a:p>
          </p:txBody>
        </p:sp>
      </p:grpSp>
      <p:grpSp>
        <p:nvGrpSpPr>
          <p:cNvPr id="28" name="Group 49"/>
          <p:cNvGrpSpPr>
            <a:grpSpLocks/>
          </p:cNvGrpSpPr>
          <p:nvPr/>
        </p:nvGrpSpPr>
        <p:grpSpPr bwMode="auto">
          <a:xfrm>
            <a:off x="1048817" y="1577921"/>
            <a:ext cx="755650" cy="736600"/>
            <a:chOff x="418" y="844"/>
            <a:chExt cx="540" cy="528"/>
          </a:xfrm>
        </p:grpSpPr>
        <p:sp>
          <p:nvSpPr>
            <p:cNvPr id="29" name="Oval 50"/>
            <p:cNvSpPr>
              <a:spLocks noChangeArrowheads="1"/>
            </p:cNvSpPr>
            <p:nvPr/>
          </p:nvSpPr>
          <p:spPr bwMode="auto">
            <a:xfrm>
              <a:off x="431" y="844"/>
              <a:ext cx="499" cy="499"/>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30" name="Text Box 51"/>
            <p:cNvSpPr txBox="1">
              <a:spLocks noChangeArrowheads="1"/>
            </p:cNvSpPr>
            <p:nvPr/>
          </p:nvSpPr>
          <p:spPr bwMode="auto">
            <a:xfrm>
              <a:off x="418" y="851"/>
              <a:ext cx="540" cy="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Product</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Goal and</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Character-</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istics</a:t>
              </a:r>
            </a:p>
          </p:txBody>
        </p:sp>
      </p:grpSp>
      <p:cxnSp>
        <p:nvCxnSpPr>
          <p:cNvPr id="31" name="AutoShape 52"/>
          <p:cNvCxnSpPr>
            <a:cxnSpLocks noChangeShapeType="1"/>
          </p:cNvCxnSpPr>
          <p:nvPr/>
        </p:nvCxnSpPr>
        <p:spPr bwMode="auto">
          <a:xfrm>
            <a:off x="7090842" y="2878084"/>
            <a:ext cx="249238" cy="1587"/>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2" name="AutoShape 53"/>
          <p:cNvCxnSpPr>
            <a:cxnSpLocks noChangeShapeType="1"/>
            <a:stCxn id="27" idx="3"/>
          </p:cNvCxnSpPr>
          <p:nvPr/>
        </p:nvCxnSpPr>
        <p:spPr bwMode="auto">
          <a:xfrm>
            <a:off x="2674417" y="2878084"/>
            <a:ext cx="241300" cy="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grpSp>
        <p:nvGrpSpPr>
          <p:cNvPr id="33" name="Group 54"/>
          <p:cNvGrpSpPr>
            <a:grpSpLocks/>
          </p:cNvGrpSpPr>
          <p:nvPr/>
        </p:nvGrpSpPr>
        <p:grpSpPr bwMode="auto">
          <a:xfrm>
            <a:off x="2801417" y="1958921"/>
            <a:ext cx="4373563" cy="635000"/>
            <a:chOff x="1565" y="1117"/>
            <a:chExt cx="3130" cy="454"/>
          </a:xfrm>
        </p:grpSpPr>
        <p:sp>
          <p:nvSpPr>
            <p:cNvPr id="34" name="AutoShape 55"/>
            <p:cNvSpPr>
              <a:spLocks noChangeArrowheads="1"/>
            </p:cNvSpPr>
            <p:nvPr/>
          </p:nvSpPr>
          <p:spPr bwMode="auto">
            <a:xfrm rot="10800000">
              <a:off x="1616" y="1117"/>
              <a:ext cx="3040" cy="28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6935 w 21600"/>
                <a:gd name="T13" fmla="*/ 6921 h 21600"/>
                <a:gd name="T14" fmla="*/ 14665 w 21600"/>
                <a:gd name="T15" fmla="*/ 14679 h 21600"/>
              </a:gdLst>
              <a:ahLst/>
              <a:cxnLst>
                <a:cxn ang="T8">
                  <a:pos x="T0" y="T1"/>
                </a:cxn>
                <a:cxn ang="T9">
                  <a:pos x="T2" y="T3"/>
                </a:cxn>
                <a:cxn ang="T10">
                  <a:pos x="T4" y="T5"/>
                </a:cxn>
                <a:cxn ang="T11">
                  <a:pos x="T6" y="T7"/>
                </a:cxn>
              </a:cxnLst>
              <a:rect l="T12" t="T13" r="T14" b="T15"/>
              <a:pathLst>
                <a:path w="21600" h="21600">
                  <a:moveTo>
                    <a:pt x="0" y="0"/>
                  </a:moveTo>
                  <a:lnTo>
                    <a:pt x="10275" y="21600"/>
                  </a:lnTo>
                  <a:lnTo>
                    <a:pt x="11325" y="21600"/>
                  </a:lnTo>
                  <a:lnTo>
                    <a:pt x="21600" y="0"/>
                  </a:lnTo>
                  <a:lnTo>
                    <a:pt x="0" y="0"/>
                  </a:lnTo>
                  <a:close/>
                </a:path>
              </a:pathLst>
            </a:custGeom>
            <a:solidFill>
              <a:srgbClr val="CCECFF"/>
            </a:solidFill>
            <a:ln w="19050">
              <a:solidFill>
                <a:srgbClr val="CCECFF"/>
              </a:solidFill>
              <a:miter lim="800000"/>
              <a:headEnd/>
              <a:tailEnd/>
            </a:ln>
          </p:spPr>
          <p:txBody>
            <a:bodyPr rot="10800000" wrap="none" tIns="90000" bIns="9000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35" name="Rectangle 56"/>
            <p:cNvSpPr>
              <a:spLocks noChangeArrowheads="1"/>
            </p:cNvSpPr>
            <p:nvPr/>
          </p:nvSpPr>
          <p:spPr bwMode="auto">
            <a:xfrm>
              <a:off x="1565" y="1411"/>
              <a:ext cx="3130" cy="160"/>
            </a:xfrm>
            <a:prstGeom prst="rect">
              <a:avLst/>
            </a:prstGeom>
            <a:solidFill>
              <a:srgbClr val="CCFFFF"/>
            </a:solidFill>
            <a:ln w="12700">
              <a:solidFill>
                <a:srgbClr val="0000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Management</a:t>
              </a:r>
            </a:p>
          </p:txBody>
        </p:sp>
      </p:grpSp>
      <p:grpSp>
        <p:nvGrpSpPr>
          <p:cNvPr id="36" name="Group 57"/>
          <p:cNvGrpSpPr>
            <a:grpSpLocks/>
          </p:cNvGrpSpPr>
          <p:nvPr/>
        </p:nvGrpSpPr>
        <p:grpSpPr bwMode="auto">
          <a:xfrm>
            <a:off x="1787005" y="1660471"/>
            <a:ext cx="3457575" cy="500063"/>
            <a:chOff x="839" y="904"/>
            <a:chExt cx="2474" cy="357"/>
          </a:xfrm>
        </p:grpSpPr>
        <p:grpSp>
          <p:nvGrpSpPr>
            <p:cNvPr id="37" name="Group 58"/>
            <p:cNvGrpSpPr>
              <a:grpSpLocks/>
            </p:cNvGrpSpPr>
            <p:nvPr/>
          </p:nvGrpSpPr>
          <p:grpSpPr bwMode="auto">
            <a:xfrm>
              <a:off x="2905" y="904"/>
              <a:ext cx="408" cy="357"/>
              <a:chOff x="1686" y="844"/>
              <a:chExt cx="408" cy="357"/>
            </a:xfrm>
          </p:grpSpPr>
          <p:sp>
            <p:nvSpPr>
              <p:cNvPr id="43" name="Oval 59"/>
              <p:cNvSpPr>
                <a:spLocks noChangeArrowheads="1"/>
              </p:cNvSpPr>
              <p:nvPr/>
            </p:nvSpPr>
            <p:spPr bwMode="auto">
              <a:xfrm>
                <a:off x="1715" y="844"/>
                <a:ext cx="349" cy="349"/>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44" name="Text Box 60"/>
              <p:cNvSpPr txBox="1">
                <a:spLocks noChangeArrowheads="1"/>
              </p:cNvSpPr>
              <p:nvPr/>
            </p:nvSpPr>
            <p:spPr bwMode="auto">
              <a:xfrm>
                <a:off x="1686" y="877"/>
                <a:ext cx="408"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Project</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Plan</a:t>
                </a:r>
              </a:p>
            </p:txBody>
          </p:sp>
        </p:grpSp>
        <p:grpSp>
          <p:nvGrpSpPr>
            <p:cNvPr id="38" name="Group 61"/>
            <p:cNvGrpSpPr>
              <a:grpSpLocks/>
            </p:cNvGrpSpPr>
            <p:nvPr/>
          </p:nvGrpSpPr>
          <p:grpSpPr bwMode="auto">
            <a:xfrm>
              <a:off x="1474" y="935"/>
              <a:ext cx="590" cy="324"/>
              <a:chOff x="1020" y="925"/>
              <a:chExt cx="590" cy="324"/>
            </a:xfrm>
          </p:grpSpPr>
          <p:sp>
            <p:nvSpPr>
              <p:cNvPr id="41" name="Rectangle 62"/>
              <p:cNvSpPr>
                <a:spLocks noChangeArrowheads="1"/>
              </p:cNvSpPr>
              <p:nvPr/>
            </p:nvSpPr>
            <p:spPr bwMode="auto">
              <a:xfrm>
                <a:off x="1020" y="925"/>
                <a:ext cx="590" cy="306"/>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42" name="Text Box 63"/>
              <p:cNvSpPr txBox="1">
                <a:spLocks noChangeArrowheads="1"/>
              </p:cNvSpPr>
              <p:nvPr/>
            </p:nvSpPr>
            <p:spPr bwMode="auto">
              <a:xfrm>
                <a:off x="1020" y="925"/>
                <a:ext cx="590"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Project</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Planning</a:t>
                </a:r>
              </a:p>
            </p:txBody>
          </p:sp>
        </p:grpSp>
        <p:sp>
          <p:nvSpPr>
            <p:cNvPr id="39" name="Line 64"/>
            <p:cNvSpPr>
              <a:spLocks noChangeShapeType="1"/>
            </p:cNvSpPr>
            <p:nvPr/>
          </p:nvSpPr>
          <p:spPr bwMode="auto">
            <a:xfrm>
              <a:off x="839" y="1092"/>
              <a:ext cx="605"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40" name="Line 65"/>
            <p:cNvSpPr>
              <a:spLocks noChangeShapeType="1"/>
            </p:cNvSpPr>
            <p:nvPr/>
          </p:nvSpPr>
          <p:spPr bwMode="auto">
            <a:xfrm>
              <a:off x="2093" y="1092"/>
              <a:ext cx="810"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45" name="Group 66"/>
          <p:cNvGrpSpPr>
            <a:grpSpLocks/>
          </p:cNvGrpSpPr>
          <p:nvPr/>
        </p:nvGrpSpPr>
        <p:grpSpPr bwMode="auto">
          <a:xfrm>
            <a:off x="6668567" y="3416246"/>
            <a:ext cx="1593850" cy="1281113"/>
            <a:chOff x="4332" y="2160"/>
            <a:chExt cx="1141" cy="917"/>
          </a:xfrm>
        </p:grpSpPr>
        <p:grpSp>
          <p:nvGrpSpPr>
            <p:cNvPr id="46" name="Group 67"/>
            <p:cNvGrpSpPr>
              <a:grpSpLocks/>
            </p:cNvGrpSpPr>
            <p:nvPr/>
          </p:nvGrpSpPr>
          <p:grpSpPr bwMode="auto">
            <a:xfrm>
              <a:off x="4332" y="2160"/>
              <a:ext cx="207" cy="917"/>
              <a:chOff x="4332" y="2160"/>
              <a:chExt cx="207" cy="917"/>
            </a:xfrm>
          </p:grpSpPr>
          <p:sp>
            <p:nvSpPr>
              <p:cNvPr id="48" name="Line 68"/>
              <p:cNvSpPr>
                <a:spLocks noChangeShapeType="1"/>
              </p:cNvSpPr>
              <p:nvPr/>
            </p:nvSpPr>
            <p:spPr bwMode="auto">
              <a:xfrm>
                <a:off x="4423" y="2160"/>
                <a:ext cx="0" cy="917"/>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nvGrpSpPr>
              <p:cNvPr id="49" name="Group 69"/>
              <p:cNvGrpSpPr>
                <a:grpSpLocks/>
              </p:cNvGrpSpPr>
              <p:nvPr/>
            </p:nvGrpSpPr>
            <p:grpSpPr bwMode="auto">
              <a:xfrm>
                <a:off x="4332" y="2184"/>
                <a:ext cx="207" cy="173"/>
                <a:chOff x="4377" y="2184"/>
                <a:chExt cx="207" cy="173"/>
              </a:xfrm>
            </p:grpSpPr>
            <p:sp>
              <p:nvSpPr>
                <p:cNvPr id="50" name="Oval 70"/>
                <p:cNvSpPr>
                  <a:spLocks noChangeArrowheads="1"/>
                </p:cNvSpPr>
                <p:nvPr/>
              </p:nvSpPr>
              <p:spPr bwMode="auto">
                <a:xfrm>
                  <a:off x="4393" y="2205"/>
                  <a:ext cx="150" cy="150"/>
                </a:xfrm>
                <a:prstGeom prst="ellipse">
                  <a:avLst/>
                </a:prstGeom>
                <a:solidFill>
                  <a:srgbClr val="FFFFFF"/>
                </a:solidFill>
                <a:ln w="12700">
                  <a:solidFill>
                    <a:srgbClr val="0000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51" name="Line 71"/>
                <p:cNvSpPr>
                  <a:spLocks noChangeShapeType="1"/>
                </p:cNvSpPr>
                <p:nvPr/>
              </p:nvSpPr>
              <p:spPr bwMode="auto">
                <a:xfrm flipV="1">
                  <a:off x="4377" y="2184"/>
                  <a:ext cx="207" cy="173"/>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sp>
          <p:nvSpPr>
            <p:cNvPr id="47" name="Text Box 72"/>
            <p:cNvSpPr txBox="1">
              <a:spLocks noChangeArrowheads="1"/>
            </p:cNvSpPr>
            <p:nvPr/>
          </p:nvSpPr>
          <p:spPr bwMode="auto">
            <a:xfrm>
              <a:off x="4419" y="2405"/>
              <a:ext cx="1054"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Storage</a:t>
              </a:r>
              <a:br>
                <a:rPr kumimoji="0" lang="en-US" sz="1000" b="1" i="1" u="none" strike="noStrike" kern="0" cap="none" spc="0" normalizeH="0" baseline="0" noProof="0" smtClean="0">
                  <a:ln>
                    <a:noFill/>
                  </a:ln>
                  <a:solidFill>
                    <a:srgbClr val="000000"/>
                  </a:solidFill>
                  <a:effectLst/>
                  <a:uLnTx/>
                  <a:uFillTx/>
                  <a:latin typeface="Arial" pitchFamily="34" charset="0"/>
                </a:rPr>
              </a:br>
              <a:r>
                <a:rPr kumimoji="0" lang="en-US" sz="1000" b="1" i="1" u="none" strike="noStrike" kern="0" cap="none" spc="0" normalizeH="0" baseline="0" noProof="0" smtClean="0">
                  <a:ln>
                    <a:noFill/>
                  </a:ln>
                  <a:solidFill>
                    <a:srgbClr val="000000"/>
                  </a:solidFill>
                  <a:effectLst/>
                  <a:uLnTx/>
                  <a:uFillTx/>
                  <a:latin typeface="Arial" pitchFamily="34" charset="0"/>
                </a:rPr>
                <a:t>(Products, Measures)</a:t>
              </a:r>
            </a:p>
          </p:txBody>
        </p:sp>
      </p:grpSp>
      <p:grpSp>
        <p:nvGrpSpPr>
          <p:cNvPr id="52" name="Group 73"/>
          <p:cNvGrpSpPr>
            <a:grpSpLocks/>
          </p:cNvGrpSpPr>
          <p:nvPr/>
        </p:nvGrpSpPr>
        <p:grpSpPr bwMode="auto">
          <a:xfrm>
            <a:off x="5944667" y="3416246"/>
            <a:ext cx="603250" cy="1325563"/>
            <a:chOff x="3814" y="2160"/>
            <a:chExt cx="432" cy="948"/>
          </a:xfrm>
        </p:grpSpPr>
        <p:sp>
          <p:nvSpPr>
            <p:cNvPr id="53" name="Line 74"/>
            <p:cNvSpPr>
              <a:spLocks noChangeShapeType="1"/>
            </p:cNvSpPr>
            <p:nvPr/>
          </p:nvSpPr>
          <p:spPr bwMode="auto">
            <a:xfrm flipH="1" flipV="1">
              <a:off x="4241" y="2160"/>
              <a:ext cx="5" cy="948"/>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54" name="Text Box 75"/>
            <p:cNvSpPr txBox="1">
              <a:spLocks noChangeArrowheads="1"/>
            </p:cNvSpPr>
            <p:nvPr/>
          </p:nvSpPr>
          <p:spPr bwMode="auto">
            <a:xfrm>
              <a:off x="3814" y="2473"/>
              <a:ext cx="404"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Reuse</a:t>
              </a:r>
            </a:p>
          </p:txBody>
        </p:sp>
      </p:grpSp>
      <p:grpSp>
        <p:nvGrpSpPr>
          <p:cNvPr id="55" name="Group 76"/>
          <p:cNvGrpSpPr>
            <a:grpSpLocks/>
          </p:cNvGrpSpPr>
          <p:nvPr/>
        </p:nvGrpSpPr>
        <p:grpSpPr bwMode="auto">
          <a:xfrm>
            <a:off x="1026592" y="4444946"/>
            <a:ext cx="4119563" cy="1590675"/>
            <a:chOff x="295" y="2896"/>
            <a:chExt cx="2948" cy="1138"/>
          </a:xfrm>
        </p:grpSpPr>
        <p:sp>
          <p:nvSpPr>
            <p:cNvPr id="56" name="AutoShape 77"/>
            <p:cNvSpPr>
              <a:spLocks noChangeArrowheads="1"/>
            </p:cNvSpPr>
            <p:nvPr/>
          </p:nvSpPr>
          <p:spPr bwMode="auto">
            <a:xfrm>
              <a:off x="295" y="2896"/>
              <a:ext cx="2948" cy="1078"/>
            </a:xfrm>
            <a:prstGeom prst="roundRect">
              <a:avLst>
                <a:gd name="adj" fmla="val 4319"/>
              </a:avLst>
            </a:prstGeom>
            <a:solidFill>
              <a:srgbClr val="00CC99"/>
            </a:solidFill>
            <a:ln w="19050">
              <a:solidFill>
                <a:srgbClr val="00CC99"/>
              </a:solidFill>
              <a:round/>
              <a:headEnd/>
              <a:tailEnd/>
            </a:ln>
          </p:spPr>
          <p:txBody>
            <a:bodyPr wrap="none" tIns="90000" bIns="18000" anchor="b"/>
            <a:lstStyle/>
            <a:p>
              <a:pPr marL="0" marR="0" lvl="0" indent="0"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57" name="AutoShape 78"/>
            <p:cNvSpPr>
              <a:spLocks noChangeArrowheads="1"/>
            </p:cNvSpPr>
            <p:nvPr/>
          </p:nvSpPr>
          <p:spPr bwMode="auto">
            <a:xfrm>
              <a:off x="385" y="2973"/>
              <a:ext cx="2767" cy="865"/>
            </a:xfrm>
            <a:prstGeom prst="can">
              <a:avLst>
                <a:gd name="adj" fmla="val 17111"/>
              </a:avLst>
            </a:prstGeom>
            <a:solidFill>
              <a:srgbClr val="FFFF99"/>
            </a:solidFill>
            <a:ln w="19050">
              <a:solidFill>
                <a:srgbClr val="0000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58" name="Text Box 79"/>
            <p:cNvSpPr txBox="1">
              <a:spLocks noChangeArrowheads="1"/>
            </p:cNvSpPr>
            <p:nvPr/>
          </p:nvSpPr>
          <p:spPr bwMode="auto">
            <a:xfrm>
              <a:off x="295" y="3796"/>
              <a:ext cx="294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Experience Database</a:t>
              </a:r>
            </a:p>
          </p:txBody>
        </p:sp>
      </p:grpSp>
      <p:sp>
        <p:nvSpPr>
          <p:cNvPr id="59" name="Text Box 80"/>
          <p:cNvSpPr txBox="1">
            <a:spLocks noChangeArrowheads="1"/>
          </p:cNvSpPr>
          <p:nvPr/>
        </p:nvSpPr>
        <p:spPr bwMode="auto">
          <a:xfrm>
            <a:off x="3879330" y="4833884"/>
            <a:ext cx="109220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T/M/T</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Products</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Project plans</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a:t>
            </a:r>
          </a:p>
        </p:txBody>
      </p:sp>
      <p:grpSp>
        <p:nvGrpSpPr>
          <p:cNvPr id="60" name="Group 81"/>
          <p:cNvGrpSpPr>
            <a:grpSpLocks/>
          </p:cNvGrpSpPr>
          <p:nvPr/>
        </p:nvGrpSpPr>
        <p:grpSpPr bwMode="auto">
          <a:xfrm>
            <a:off x="1279005" y="4856109"/>
            <a:ext cx="796925" cy="882650"/>
            <a:chOff x="476" y="3190"/>
            <a:chExt cx="570" cy="632"/>
          </a:xfrm>
        </p:grpSpPr>
        <p:grpSp>
          <p:nvGrpSpPr>
            <p:cNvPr id="61" name="Group 82"/>
            <p:cNvGrpSpPr>
              <a:grpSpLocks/>
            </p:cNvGrpSpPr>
            <p:nvPr/>
          </p:nvGrpSpPr>
          <p:grpSpPr bwMode="auto">
            <a:xfrm>
              <a:off x="476" y="3190"/>
              <a:ext cx="570" cy="331"/>
              <a:chOff x="532" y="3203"/>
              <a:chExt cx="570" cy="331"/>
            </a:xfrm>
          </p:grpSpPr>
          <p:sp>
            <p:nvSpPr>
              <p:cNvPr id="63" name="Rectangle 83"/>
              <p:cNvSpPr>
                <a:spLocks noChangeArrowheads="1"/>
              </p:cNvSpPr>
              <p:nvPr/>
            </p:nvSpPr>
            <p:spPr bwMode="auto">
              <a:xfrm>
                <a:off x="671" y="3203"/>
                <a:ext cx="431" cy="208"/>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64" name="Rectangle 84"/>
              <p:cNvSpPr>
                <a:spLocks noChangeArrowheads="1"/>
              </p:cNvSpPr>
              <p:nvPr/>
            </p:nvSpPr>
            <p:spPr bwMode="auto">
              <a:xfrm>
                <a:off x="607" y="3270"/>
                <a:ext cx="431" cy="208"/>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65" name="Rectangle 85"/>
              <p:cNvSpPr>
                <a:spLocks noChangeArrowheads="1"/>
              </p:cNvSpPr>
              <p:nvPr/>
            </p:nvSpPr>
            <p:spPr bwMode="auto">
              <a:xfrm>
                <a:off x="532" y="3326"/>
                <a:ext cx="431" cy="208"/>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grpSp>
        <p:sp>
          <p:nvSpPr>
            <p:cNvPr id="62" name="Text Box 86"/>
            <p:cNvSpPr txBox="1">
              <a:spLocks noChangeArrowheads="1"/>
            </p:cNvSpPr>
            <p:nvPr/>
          </p:nvSpPr>
          <p:spPr bwMode="auto">
            <a:xfrm>
              <a:off x="484" y="3475"/>
              <a:ext cx="536"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Process-</a:t>
              </a:r>
              <a:br>
                <a:rPr kumimoji="0" lang="en-US" sz="1000" b="1" i="0" u="none" strike="noStrike" kern="0" cap="none" spc="0" normalizeH="0" baseline="0" noProof="0" smtClean="0">
                  <a:ln>
                    <a:noFill/>
                  </a:ln>
                  <a:solidFill>
                    <a:srgbClr val="000000"/>
                  </a:solidFill>
                  <a:effectLst/>
                  <a:uLnTx/>
                  <a:uFillTx/>
                  <a:latin typeface="Arial" pitchFamily="34" charset="0"/>
                </a:rPr>
              </a:br>
              <a:r>
                <a:rPr kumimoji="0" lang="en-US" sz="1000" b="1" i="0" u="none" strike="noStrike" kern="0" cap="none" spc="0" normalizeH="0" baseline="0" noProof="0" smtClean="0">
                  <a:ln>
                    <a:noFill/>
                  </a:ln>
                  <a:solidFill>
                    <a:srgbClr val="000000"/>
                  </a:solidFill>
                  <a:effectLst/>
                  <a:uLnTx/>
                  <a:uFillTx/>
                  <a:latin typeface="Arial" pitchFamily="34" charset="0"/>
                </a:rPr>
                <a:t>models</a:t>
              </a:r>
            </a:p>
          </p:txBody>
        </p:sp>
      </p:grpSp>
      <p:grpSp>
        <p:nvGrpSpPr>
          <p:cNvPr id="66" name="Group 87"/>
          <p:cNvGrpSpPr>
            <a:grpSpLocks/>
          </p:cNvGrpSpPr>
          <p:nvPr/>
        </p:nvGrpSpPr>
        <p:grpSpPr bwMode="auto">
          <a:xfrm>
            <a:off x="2115617" y="4938659"/>
            <a:ext cx="749300" cy="800100"/>
            <a:chOff x="1074" y="3249"/>
            <a:chExt cx="536" cy="573"/>
          </a:xfrm>
        </p:grpSpPr>
        <p:grpSp>
          <p:nvGrpSpPr>
            <p:cNvPr id="67" name="Group 88"/>
            <p:cNvGrpSpPr>
              <a:grpSpLocks/>
            </p:cNvGrpSpPr>
            <p:nvPr/>
          </p:nvGrpSpPr>
          <p:grpSpPr bwMode="auto">
            <a:xfrm>
              <a:off x="1210" y="3249"/>
              <a:ext cx="264" cy="264"/>
              <a:chOff x="1309" y="3233"/>
              <a:chExt cx="264" cy="264"/>
            </a:xfrm>
          </p:grpSpPr>
          <p:sp>
            <p:nvSpPr>
              <p:cNvPr id="69" name="Oval 89"/>
              <p:cNvSpPr>
                <a:spLocks noChangeArrowheads="1"/>
              </p:cNvSpPr>
              <p:nvPr/>
            </p:nvSpPr>
            <p:spPr bwMode="auto">
              <a:xfrm>
                <a:off x="1365" y="3233"/>
                <a:ext cx="208" cy="208"/>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0" name="Oval 90"/>
              <p:cNvSpPr>
                <a:spLocks noChangeArrowheads="1"/>
              </p:cNvSpPr>
              <p:nvPr/>
            </p:nvSpPr>
            <p:spPr bwMode="auto">
              <a:xfrm>
                <a:off x="1309" y="3289"/>
                <a:ext cx="208" cy="208"/>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grpSp>
        <p:sp>
          <p:nvSpPr>
            <p:cNvPr id="68" name="Text Box 91"/>
            <p:cNvSpPr txBox="1">
              <a:spLocks noChangeArrowheads="1"/>
            </p:cNvSpPr>
            <p:nvPr/>
          </p:nvSpPr>
          <p:spPr bwMode="auto">
            <a:xfrm>
              <a:off x="1074" y="3475"/>
              <a:ext cx="536"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Product-</a:t>
              </a:r>
              <a:br>
                <a:rPr kumimoji="0" lang="en-US" sz="1000" b="1" i="0" u="none" strike="noStrike" kern="0" cap="none" spc="0" normalizeH="0" baseline="0" noProof="0" smtClean="0">
                  <a:ln>
                    <a:noFill/>
                  </a:ln>
                  <a:solidFill>
                    <a:srgbClr val="000000"/>
                  </a:solidFill>
                  <a:effectLst/>
                  <a:uLnTx/>
                  <a:uFillTx/>
                  <a:latin typeface="Arial" pitchFamily="34" charset="0"/>
                </a:rPr>
              </a:br>
              <a:r>
                <a:rPr kumimoji="0" lang="en-US" sz="1000" b="1" i="0" u="none" strike="noStrike" kern="0" cap="none" spc="0" normalizeH="0" baseline="0" noProof="0" smtClean="0">
                  <a:ln>
                    <a:noFill/>
                  </a:ln>
                  <a:solidFill>
                    <a:srgbClr val="000000"/>
                  </a:solidFill>
                  <a:effectLst/>
                  <a:uLnTx/>
                  <a:uFillTx/>
                  <a:latin typeface="Arial" pitchFamily="34" charset="0"/>
                </a:rPr>
                <a:t>models</a:t>
              </a:r>
            </a:p>
          </p:txBody>
        </p:sp>
      </p:grpSp>
      <p:grpSp>
        <p:nvGrpSpPr>
          <p:cNvPr id="71" name="Group 92"/>
          <p:cNvGrpSpPr>
            <a:grpSpLocks/>
          </p:cNvGrpSpPr>
          <p:nvPr/>
        </p:nvGrpSpPr>
        <p:grpSpPr bwMode="auto">
          <a:xfrm>
            <a:off x="2939530" y="4838646"/>
            <a:ext cx="812800" cy="898525"/>
            <a:chOff x="1664" y="3177"/>
            <a:chExt cx="581" cy="644"/>
          </a:xfrm>
        </p:grpSpPr>
        <p:grpSp>
          <p:nvGrpSpPr>
            <p:cNvPr id="72" name="Group 93"/>
            <p:cNvGrpSpPr>
              <a:grpSpLocks/>
            </p:cNvGrpSpPr>
            <p:nvPr/>
          </p:nvGrpSpPr>
          <p:grpSpPr bwMode="auto">
            <a:xfrm>
              <a:off x="1678" y="3177"/>
              <a:ext cx="567" cy="344"/>
              <a:chOff x="1565" y="3158"/>
              <a:chExt cx="567" cy="344"/>
            </a:xfrm>
          </p:grpSpPr>
          <p:sp>
            <p:nvSpPr>
              <p:cNvPr id="74" name="Rectangle 94"/>
              <p:cNvSpPr>
                <a:spLocks noChangeArrowheads="1"/>
              </p:cNvSpPr>
              <p:nvPr/>
            </p:nvSpPr>
            <p:spPr bwMode="auto">
              <a:xfrm>
                <a:off x="1701" y="3158"/>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5" name="Rectangle 95"/>
              <p:cNvSpPr>
                <a:spLocks noChangeArrowheads="1"/>
              </p:cNvSpPr>
              <p:nvPr/>
            </p:nvSpPr>
            <p:spPr bwMode="auto">
              <a:xfrm>
                <a:off x="1655" y="3203"/>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6" name="Rectangle 96"/>
              <p:cNvSpPr>
                <a:spLocks noChangeArrowheads="1"/>
              </p:cNvSpPr>
              <p:nvPr/>
            </p:nvSpPr>
            <p:spPr bwMode="auto">
              <a:xfrm>
                <a:off x="1610" y="3249"/>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grpSp>
            <p:nvGrpSpPr>
              <p:cNvPr id="77" name="Group 97"/>
              <p:cNvGrpSpPr>
                <a:grpSpLocks/>
              </p:cNvGrpSpPr>
              <p:nvPr/>
            </p:nvGrpSpPr>
            <p:grpSpPr bwMode="auto">
              <a:xfrm>
                <a:off x="1565" y="3294"/>
                <a:ext cx="432" cy="208"/>
                <a:chOff x="1588" y="3355"/>
                <a:chExt cx="432" cy="208"/>
              </a:xfrm>
            </p:grpSpPr>
            <p:sp>
              <p:nvSpPr>
                <p:cNvPr id="78" name="Rectangle 98"/>
                <p:cNvSpPr>
                  <a:spLocks noChangeArrowheads="1"/>
                </p:cNvSpPr>
                <p:nvPr/>
              </p:nvSpPr>
              <p:spPr bwMode="auto">
                <a:xfrm>
                  <a:off x="1589" y="3355"/>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9" name="Freeform 99"/>
                <p:cNvSpPr>
                  <a:spLocks/>
                </p:cNvSpPr>
                <p:nvPr/>
              </p:nvSpPr>
              <p:spPr bwMode="auto">
                <a:xfrm>
                  <a:off x="1588" y="3398"/>
                  <a:ext cx="420" cy="105"/>
                </a:xfrm>
                <a:custGeom>
                  <a:avLst/>
                  <a:gdLst>
                    <a:gd name="T0" fmla="*/ 0 w 420"/>
                    <a:gd name="T1" fmla="*/ 105 h 105"/>
                    <a:gd name="T2" fmla="*/ 57 w 420"/>
                    <a:gd name="T3" fmla="*/ 74 h 105"/>
                    <a:gd name="T4" fmla="*/ 98 w 420"/>
                    <a:gd name="T5" fmla="*/ 53 h 105"/>
                    <a:gd name="T6" fmla="*/ 171 w 420"/>
                    <a:gd name="T7" fmla="*/ 42 h 105"/>
                    <a:gd name="T8" fmla="*/ 187 w 420"/>
                    <a:gd name="T9" fmla="*/ 16 h 105"/>
                    <a:gd name="T10" fmla="*/ 192 w 420"/>
                    <a:gd name="T11" fmla="*/ 42 h 105"/>
                    <a:gd name="T12" fmla="*/ 213 w 420"/>
                    <a:gd name="T13" fmla="*/ 48 h 105"/>
                    <a:gd name="T14" fmla="*/ 285 w 420"/>
                    <a:gd name="T15" fmla="*/ 74 h 105"/>
                    <a:gd name="T16" fmla="*/ 301 w 420"/>
                    <a:gd name="T17" fmla="*/ 1 h 105"/>
                    <a:gd name="T18" fmla="*/ 337 w 420"/>
                    <a:gd name="T19" fmla="*/ 32 h 105"/>
                    <a:gd name="T20" fmla="*/ 374 w 420"/>
                    <a:gd name="T21" fmla="*/ 27 h 105"/>
                    <a:gd name="T22" fmla="*/ 420 w 420"/>
                    <a:gd name="T23" fmla="*/ 6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0"/>
                    <a:gd name="T37" fmla="*/ 0 h 105"/>
                    <a:gd name="T38" fmla="*/ 420 w 420"/>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0" h="105">
                      <a:moveTo>
                        <a:pt x="0" y="105"/>
                      </a:moveTo>
                      <a:cubicBezTo>
                        <a:pt x="16" y="88"/>
                        <a:pt x="37" y="86"/>
                        <a:pt x="57" y="74"/>
                      </a:cubicBezTo>
                      <a:cubicBezTo>
                        <a:pt x="66" y="47"/>
                        <a:pt x="69" y="47"/>
                        <a:pt x="98" y="53"/>
                      </a:cubicBezTo>
                      <a:cubicBezTo>
                        <a:pt x="127" y="93"/>
                        <a:pt x="142" y="63"/>
                        <a:pt x="171" y="42"/>
                      </a:cubicBezTo>
                      <a:cubicBezTo>
                        <a:pt x="175" y="30"/>
                        <a:pt x="180" y="10"/>
                        <a:pt x="187" y="16"/>
                      </a:cubicBezTo>
                      <a:cubicBezTo>
                        <a:pt x="193" y="22"/>
                        <a:pt x="186" y="35"/>
                        <a:pt x="192" y="42"/>
                      </a:cubicBezTo>
                      <a:cubicBezTo>
                        <a:pt x="197" y="48"/>
                        <a:pt x="206" y="46"/>
                        <a:pt x="213" y="48"/>
                      </a:cubicBezTo>
                      <a:cubicBezTo>
                        <a:pt x="235" y="62"/>
                        <a:pt x="261" y="64"/>
                        <a:pt x="285" y="74"/>
                      </a:cubicBezTo>
                      <a:cubicBezTo>
                        <a:pt x="278" y="51"/>
                        <a:pt x="283" y="18"/>
                        <a:pt x="301" y="1"/>
                      </a:cubicBezTo>
                      <a:cubicBezTo>
                        <a:pt x="339" y="13"/>
                        <a:pt x="329" y="0"/>
                        <a:pt x="337" y="32"/>
                      </a:cubicBezTo>
                      <a:cubicBezTo>
                        <a:pt x="349" y="30"/>
                        <a:pt x="362" y="31"/>
                        <a:pt x="374" y="27"/>
                      </a:cubicBezTo>
                      <a:cubicBezTo>
                        <a:pt x="395" y="20"/>
                        <a:pt x="380" y="6"/>
                        <a:pt x="420" y="6"/>
                      </a:cubicBezTo>
                    </a:path>
                  </a:pathLst>
                </a:custGeom>
                <a:noFill/>
                <a:ln w="127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80" name="Freeform 100"/>
                <p:cNvSpPr>
                  <a:spLocks/>
                </p:cNvSpPr>
                <p:nvPr/>
              </p:nvSpPr>
              <p:spPr bwMode="auto">
                <a:xfrm>
                  <a:off x="1593" y="3370"/>
                  <a:ext cx="425" cy="158"/>
                </a:xfrm>
                <a:custGeom>
                  <a:avLst/>
                  <a:gdLst>
                    <a:gd name="T0" fmla="*/ 0 w 408"/>
                    <a:gd name="T1" fmla="*/ 151 h 158"/>
                    <a:gd name="T2" fmla="*/ 61 w 408"/>
                    <a:gd name="T3" fmla="*/ 60 h 158"/>
                    <a:gd name="T4" fmla="*/ 252 w 408"/>
                    <a:gd name="T5" fmla="*/ 151 h 158"/>
                    <a:gd name="T6" fmla="*/ 503 w 408"/>
                    <a:gd name="T7" fmla="*/ 15 h 158"/>
                    <a:gd name="T8" fmla="*/ 566 w 408"/>
                    <a:gd name="T9" fmla="*/ 60 h 158"/>
                    <a:gd name="T10" fmla="*/ 0 60000 65536"/>
                    <a:gd name="T11" fmla="*/ 0 60000 65536"/>
                    <a:gd name="T12" fmla="*/ 0 60000 65536"/>
                    <a:gd name="T13" fmla="*/ 0 60000 65536"/>
                    <a:gd name="T14" fmla="*/ 0 60000 65536"/>
                    <a:gd name="T15" fmla="*/ 0 w 408"/>
                    <a:gd name="T16" fmla="*/ 0 h 158"/>
                    <a:gd name="T17" fmla="*/ 408 w 408"/>
                    <a:gd name="T18" fmla="*/ 158 h 158"/>
                  </a:gdLst>
                  <a:ahLst/>
                  <a:cxnLst>
                    <a:cxn ang="T10">
                      <a:pos x="T0" y="T1"/>
                    </a:cxn>
                    <a:cxn ang="T11">
                      <a:pos x="T2" y="T3"/>
                    </a:cxn>
                    <a:cxn ang="T12">
                      <a:pos x="T4" y="T5"/>
                    </a:cxn>
                    <a:cxn ang="T13">
                      <a:pos x="T6" y="T7"/>
                    </a:cxn>
                    <a:cxn ang="T14">
                      <a:pos x="T8" y="T9"/>
                    </a:cxn>
                  </a:cxnLst>
                  <a:rect l="T15" t="T16" r="T17" b="T18"/>
                  <a:pathLst>
                    <a:path w="408" h="158">
                      <a:moveTo>
                        <a:pt x="0" y="151"/>
                      </a:moveTo>
                      <a:cubicBezTo>
                        <a:pt x="7" y="105"/>
                        <a:pt x="15" y="60"/>
                        <a:pt x="45" y="60"/>
                      </a:cubicBezTo>
                      <a:cubicBezTo>
                        <a:pt x="75" y="60"/>
                        <a:pt x="128" y="158"/>
                        <a:pt x="181" y="151"/>
                      </a:cubicBezTo>
                      <a:cubicBezTo>
                        <a:pt x="234" y="144"/>
                        <a:pt x="325" y="30"/>
                        <a:pt x="363" y="15"/>
                      </a:cubicBezTo>
                      <a:cubicBezTo>
                        <a:pt x="401" y="0"/>
                        <a:pt x="404" y="30"/>
                        <a:pt x="408" y="60"/>
                      </a:cubicBezTo>
                    </a:path>
                  </a:pathLst>
                </a:custGeom>
                <a:noFill/>
                <a:ln w="12700">
                  <a:solidFill>
                    <a:srgbClr val="CC3300"/>
                  </a:solidFill>
                  <a:round/>
                  <a:headEnd/>
                  <a:tailEnd/>
                </a:ln>
                <a:extLst>
                  <a:ext uri="{909E8E84-426E-40DD-AFC4-6F175D3DCCD1}">
                    <a14:hiddenFill xmlns:a14="http://schemas.microsoft.com/office/drawing/2010/main">
                      <a:solidFill>
                        <a:srgbClr val="FFFFFF"/>
                      </a:solid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sp>
          <p:nvSpPr>
            <p:cNvPr id="73" name="Text Box 101"/>
            <p:cNvSpPr txBox="1">
              <a:spLocks noChangeArrowheads="1"/>
            </p:cNvSpPr>
            <p:nvPr/>
          </p:nvSpPr>
          <p:spPr bwMode="auto">
            <a:xfrm>
              <a:off x="1664" y="3473"/>
              <a:ext cx="536"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Quality-</a:t>
              </a:r>
              <a:br>
                <a:rPr kumimoji="0" lang="en-US" sz="1000" b="1" i="0" u="none" strike="noStrike" kern="0" cap="none" spc="0" normalizeH="0" baseline="0" noProof="0" smtClean="0">
                  <a:ln>
                    <a:noFill/>
                  </a:ln>
                  <a:solidFill>
                    <a:srgbClr val="000000"/>
                  </a:solidFill>
                  <a:effectLst/>
                  <a:uLnTx/>
                  <a:uFillTx/>
                  <a:latin typeface="Arial" pitchFamily="34" charset="0"/>
                </a:rPr>
              </a:br>
              <a:r>
                <a:rPr kumimoji="0" lang="en-US" sz="1000" b="1" i="0" u="none" strike="noStrike" kern="0" cap="none" spc="0" normalizeH="0" baseline="0" noProof="0" smtClean="0">
                  <a:ln>
                    <a:noFill/>
                  </a:ln>
                  <a:solidFill>
                    <a:srgbClr val="000000"/>
                  </a:solidFill>
                  <a:effectLst/>
                  <a:uLnTx/>
                  <a:uFillTx/>
                  <a:latin typeface="Arial" pitchFamily="34" charset="0"/>
                </a:rPr>
                <a:t>models</a:t>
              </a:r>
            </a:p>
          </p:txBody>
        </p:sp>
      </p:grpSp>
      <p:grpSp>
        <p:nvGrpSpPr>
          <p:cNvPr id="81" name="Group 102"/>
          <p:cNvGrpSpPr>
            <a:grpSpLocks/>
          </p:cNvGrpSpPr>
          <p:nvPr/>
        </p:nvGrpSpPr>
        <p:grpSpPr bwMode="auto">
          <a:xfrm>
            <a:off x="1482205" y="1952571"/>
            <a:ext cx="1298575" cy="2562225"/>
            <a:chOff x="621" y="1112"/>
            <a:chExt cx="929" cy="1834"/>
          </a:xfrm>
        </p:grpSpPr>
        <p:sp>
          <p:nvSpPr>
            <p:cNvPr id="82" name="Text Box 103"/>
            <p:cNvSpPr txBox="1">
              <a:spLocks noChangeArrowheads="1"/>
            </p:cNvSpPr>
            <p:nvPr/>
          </p:nvSpPr>
          <p:spPr bwMode="auto">
            <a:xfrm>
              <a:off x="748" y="2478"/>
              <a:ext cx="802"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Reuse (Models)</a:t>
              </a:r>
            </a:p>
          </p:txBody>
        </p:sp>
        <p:sp>
          <p:nvSpPr>
            <p:cNvPr id="83" name="Arc 104"/>
            <p:cNvSpPr>
              <a:spLocks/>
            </p:cNvSpPr>
            <p:nvPr/>
          </p:nvSpPr>
          <p:spPr bwMode="auto">
            <a:xfrm rot="-4898236">
              <a:off x="91" y="1642"/>
              <a:ext cx="1834" cy="774"/>
            </a:xfrm>
            <a:custGeom>
              <a:avLst/>
              <a:gdLst>
                <a:gd name="T0" fmla="*/ 0 w 42948"/>
                <a:gd name="T1" fmla="*/ 0 h 21600"/>
                <a:gd name="T2" fmla="*/ 0 w 42948"/>
                <a:gd name="T3" fmla="*/ 0 h 21600"/>
                <a:gd name="T4" fmla="*/ 0 w 42948"/>
                <a:gd name="T5" fmla="*/ 0 h 21600"/>
                <a:gd name="T6" fmla="*/ 0 60000 65536"/>
                <a:gd name="T7" fmla="*/ 0 60000 65536"/>
                <a:gd name="T8" fmla="*/ 0 60000 65536"/>
                <a:gd name="T9" fmla="*/ 0 w 42948"/>
                <a:gd name="T10" fmla="*/ 0 h 21600"/>
                <a:gd name="T11" fmla="*/ 42948 w 42948"/>
                <a:gd name="T12" fmla="*/ 21600 h 21600"/>
              </a:gdLst>
              <a:ahLst/>
              <a:cxnLst>
                <a:cxn ang="T6">
                  <a:pos x="T0" y="T1"/>
                </a:cxn>
                <a:cxn ang="T7">
                  <a:pos x="T2" y="T3"/>
                </a:cxn>
                <a:cxn ang="T8">
                  <a:pos x="T4" y="T5"/>
                </a:cxn>
              </a:cxnLst>
              <a:rect l="T9" t="T10" r="T11" b="T12"/>
              <a:pathLst>
                <a:path w="42948" h="21600" fill="none" extrusionOk="0">
                  <a:moveTo>
                    <a:pt x="-1" y="19246"/>
                  </a:moveTo>
                  <a:cubicBezTo>
                    <a:pt x="1199" y="8293"/>
                    <a:pt x="10452" y="-1"/>
                    <a:pt x="21471" y="0"/>
                  </a:cubicBezTo>
                  <a:cubicBezTo>
                    <a:pt x="32508" y="0"/>
                    <a:pt x="41771" y="8322"/>
                    <a:pt x="42947" y="19297"/>
                  </a:cubicBezTo>
                </a:path>
                <a:path w="42948" h="21600" stroke="0" extrusionOk="0">
                  <a:moveTo>
                    <a:pt x="-1" y="19246"/>
                  </a:moveTo>
                  <a:cubicBezTo>
                    <a:pt x="1199" y="8293"/>
                    <a:pt x="10452" y="-1"/>
                    <a:pt x="21471" y="0"/>
                  </a:cubicBezTo>
                  <a:cubicBezTo>
                    <a:pt x="32508" y="0"/>
                    <a:pt x="41771" y="8322"/>
                    <a:pt x="42947" y="19297"/>
                  </a:cubicBezTo>
                  <a:lnTo>
                    <a:pt x="21471" y="21600"/>
                  </a:lnTo>
                  <a:lnTo>
                    <a:pt x="-1" y="19246"/>
                  </a:lnTo>
                  <a:close/>
                </a:path>
              </a:pathLst>
            </a:custGeom>
            <a:noFill/>
            <a:ln w="19050">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vert="eaVert" wrap="none" tIns="90000" bIns="9000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84" name="Group 105"/>
          <p:cNvGrpSpPr>
            <a:grpSpLocks/>
          </p:cNvGrpSpPr>
          <p:nvPr/>
        </p:nvGrpSpPr>
        <p:grpSpPr bwMode="auto">
          <a:xfrm>
            <a:off x="5019155" y="4938659"/>
            <a:ext cx="1331912" cy="331787"/>
            <a:chOff x="3152" y="3249"/>
            <a:chExt cx="953" cy="238"/>
          </a:xfrm>
        </p:grpSpPr>
        <p:sp>
          <p:nvSpPr>
            <p:cNvPr id="85" name="Text Box 106"/>
            <p:cNvSpPr txBox="1">
              <a:spLocks noChangeArrowheads="1"/>
            </p:cNvSpPr>
            <p:nvPr/>
          </p:nvSpPr>
          <p:spPr bwMode="auto">
            <a:xfrm>
              <a:off x="3381" y="3249"/>
              <a:ext cx="47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Storage</a:t>
              </a:r>
            </a:p>
          </p:txBody>
        </p:sp>
        <p:sp>
          <p:nvSpPr>
            <p:cNvPr id="86" name="Line 107"/>
            <p:cNvSpPr>
              <a:spLocks noChangeShapeType="1"/>
            </p:cNvSpPr>
            <p:nvPr/>
          </p:nvSpPr>
          <p:spPr bwMode="auto">
            <a:xfrm flipH="1">
              <a:off x="3152" y="3430"/>
              <a:ext cx="95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87" name="Group 108"/>
          <p:cNvGrpSpPr>
            <a:grpSpLocks/>
          </p:cNvGrpSpPr>
          <p:nvPr/>
        </p:nvGrpSpPr>
        <p:grpSpPr bwMode="auto">
          <a:xfrm>
            <a:off x="7330555" y="2562171"/>
            <a:ext cx="622300" cy="601663"/>
            <a:chOff x="4950" y="1480"/>
            <a:chExt cx="445" cy="430"/>
          </a:xfrm>
        </p:grpSpPr>
        <p:sp>
          <p:nvSpPr>
            <p:cNvPr id="88" name="Oval 109"/>
            <p:cNvSpPr>
              <a:spLocks noChangeArrowheads="1"/>
            </p:cNvSpPr>
            <p:nvPr/>
          </p:nvSpPr>
          <p:spPr bwMode="auto">
            <a:xfrm>
              <a:off x="4979" y="1525"/>
              <a:ext cx="385" cy="385"/>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89" name="Text Box 110"/>
            <p:cNvSpPr txBox="1">
              <a:spLocks noChangeArrowheads="1"/>
            </p:cNvSpPr>
            <p:nvPr/>
          </p:nvSpPr>
          <p:spPr bwMode="auto">
            <a:xfrm>
              <a:off x="4950" y="1480"/>
              <a:ext cx="44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SW-</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System/</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Product</a:t>
              </a:r>
            </a:p>
          </p:txBody>
        </p:sp>
      </p:grpSp>
      <p:sp>
        <p:nvSpPr>
          <p:cNvPr id="90" name="Rectangle 111"/>
          <p:cNvSpPr>
            <a:spLocks noChangeArrowheads="1"/>
          </p:cNvSpPr>
          <p:nvPr/>
        </p:nvSpPr>
        <p:spPr bwMode="auto">
          <a:xfrm>
            <a:off x="2801417" y="3192409"/>
            <a:ext cx="4373563" cy="223837"/>
          </a:xfrm>
          <a:prstGeom prst="rect">
            <a:avLst/>
          </a:prstGeom>
          <a:solidFill>
            <a:srgbClr val="CCFFFF"/>
          </a:solidFill>
          <a:ln w="12700">
            <a:solidFill>
              <a:srgbClr val="0000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dirty="0" smtClean="0">
                <a:ln>
                  <a:noFill/>
                </a:ln>
                <a:solidFill>
                  <a:srgbClr val="000000"/>
                </a:solidFill>
                <a:effectLst/>
                <a:uLnTx/>
                <a:uFillTx/>
                <a:latin typeface="Arial" pitchFamily="34" charset="0"/>
              </a:rPr>
              <a:t>Quality Assurance</a:t>
            </a:r>
          </a:p>
        </p:txBody>
      </p:sp>
      <p:sp>
        <p:nvSpPr>
          <p:cNvPr id="91" name="Rechteck 90"/>
          <p:cNvSpPr/>
          <p:nvPr/>
        </p:nvSpPr>
        <p:spPr>
          <a:xfrm>
            <a:off x="2947133"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RE</a:t>
            </a:r>
            <a:r>
              <a:rPr lang="en-US" sz="1600" dirty="0"/>
              <a:t> </a:t>
            </a:r>
            <a:r>
              <a:rPr lang="en-US" sz="1600" dirty="0" smtClean="0"/>
              <a:t>/ ID</a:t>
            </a:r>
          </a:p>
        </p:txBody>
      </p:sp>
      <p:sp>
        <p:nvSpPr>
          <p:cNvPr id="92" name="Rechteck 91"/>
          <p:cNvSpPr/>
          <p:nvPr/>
        </p:nvSpPr>
        <p:spPr>
          <a:xfrm>
            <a:off x="5174589"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a:t>
            </a:r>
            <a:endParaRPr lang="en-US" dirty="0"/>
          </a:p>
        </p:txBody>
      </p:sp>
      <p:sp>
        <p:nvSpPr>
          <p:cNvPr id="93" name="Rechteck 92"/>
          <p:cNvSpPr/>
          <p:nvPr/>
        </p:nvSpPr>
        <p:spPr>
          <a:xfrm>
            <a:off x="6288318"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Test</a:t>
            </a:r>
            <a:endParaRPr lang="en-US" dirty="0"/>
          </a:p>
        </p:txBody>
      </p:sp>
      <p:cxnSp>
        <p:nvCxnSpPr>
          <p:cNvPr id="95" name="Gerade Verbindung mit Pfeil 94"/>
          <p:cNvCxnSpPr>
            <a:stCxn id="92" idx="3"/>
            <a:endCxn id="93" idx="1"/>
          </p:cNvCxnSpPr>
          <p:nvPr/>
        </p:nvCxnSpPr>
        <p:spPr>
          <a:xfrm>
            <a:off x="5979786" y="2871598"/>
            <a:ext cx="30853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9" name="Rechteck 91"/>
          <p:cNvSpPr/>
          <p:nvPr/>
        </p:nvSpPr>
        <p:spPr>
          <a:xfrm>
            <a:off x="4060861"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AD</a:t>
            </a:r>
            <a:endParaRPr lang="en-US" dirty="0"/>
          </a:p>
        </p:txBody>
      </p:sp>
      <p:cxnSp>
        <p:nvCxnSpPr>
          <p:cNvPr id="100" name="Gerade Verbindung mit Pfeil 94"/>
          <p:cNvCxnSpPr>
            <a:stCxn id="99" idx="3"/>
            <a:endCxn id="92" idx="1"/>
          </p:cNvCxnSpPr>
          <p:nvPr/>
        </p:nvCxnSpPr>
        <p:spPr>
          <a:xfrm>
            <a:off x="4866058" y="2871598"/>
            <a:ext cx="30853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1" name="Gerade Verbindung mit Pfeil 94"/>
          <p:cNvCxnSpPr>
            <a:stCxn id="91" idx="3"/>
            <a:endCxn id="99" idx="1"/>
          </p:cNvCxnSpPr>
          <p:nvPr/>
        </p:nvCxnSpPr>
        <p:spPr>
          <a:xfrm>
            <a:off x="3752330" y="2871598"/>
            <a:ext cx="30853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6" name="TextBox 105"/>
          <p:cNvSpPr txBox="1"/>
          <p:nvPr/>
        </p:nvSpPr>
        <p:spPr>
          <a:xfrm>
            <a:off x="5018991" y="6129248"/>
            <a:ext cx="3106901" cy="738664"/>
          </a:xfrm>
          <a:prstGeom prst="rect">
            <a:avLst/>
          </a:prstGeom>
          <a:noFill/>
        </p:spPr>
        <p:txBody>
          <a:bodyPr wrap="square" rtlCol="0">
            <a:spAutoFit/>
          </a:bodyPr>
          <a:lstStyle/>
          <a:p>
            <a:r>
              <a:rPr lang="de-DE" sz="1050" dirty="0" smtClean="0"/>
              <a:t>RE: </a:t>
            </a:r>
            <a:r>
              <a:rPr lang="de-DE" sz="1050" dirty="0" err="1" smtClean="0"/>
              <a:t>Requirements</a:t>
            </a:r>
            <a:r>
              <a:rPr lang="de-DE" sz="1050" dirty="0" smtClean="0"/>
              <a:t> Engineering</a:t>
            </a:r>
          </a:p>
          <a:p>
            <a:r>
              <a:rPr lang="de-DE" sz="1050" dirty="0" smtClean="0"/>
              <a:t>ID: Interaction Design</a:t>
            </a:r>
          </a:p>
          <a:p>
            <a:r>
              <a:rPr lang="de-DE" sz="1050" dirty="0" smtClean="0"/>
              <a:t>AD: </a:t>
            </a:r>
            <a:r>
              <a:rPr lang="de-DE" sz="1050" dirty="0" err="1" smtClean="0"/>
              <a:t>Architecture</a:t>
            </a:r>
            <a:r>
              <a:rPr lang="de-DE" sz="1050" dirty="0" smtClean="0"/>
              <a:t> Design</a:t>
            </a:r>
          </a:p>
          <a:p>
            <a:r>
              <a:rPr lang="de-DE" sz="1050" dirty="0" smtClean="0"/>
              <a:t>CO: </a:t>
            </a:r>
            <a:r>
              <a:rPr lang="de-DE" sz="1050" dirty="0" err="1" smtClean="0"/>
              <a:t>Coding</a:t>
            </a:r>
            <a:endParaRPr lang="de-DE" sz="1050" dirty="0"/>
          </a:p>
        </p:txBody>
      </p:sp>
    </p:spTree>
    <p:extLst>
      <p:ext uri="{BB962C8B-B14F-4D97-AF65-F5344CB8AC3E}">
        <p14:creationId xmlns:p14="http://schemas.microsoft.com/office/powerpoint/2010/main" val="870142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Applied Techniques</a:t>
            </a:r>
            <a:endParaRPr lang="en-US" dirty="0"/>
          </a:p>
        </p:txBody>
      </p:sp>
      <p:sp>
        <p:nvSpPr>
          <p:cNvPr id="3" name="Inhaltsplatzhalter 2"/>
          <p:cNvSpPr>
            <a:spLocks noGrp="1"/>
          </p:cNvSpPr>
          <p:nvPr>
            <p:ph idx="1"/>
          </p:nvPr>
        </p:nvSpPr>
        <p:spPr/>
        <p:txBody>
          <a:bodyPr/>
          <a:lstStyle/>
          <a:p>
            <a:endParaRPr lang="en-US"/>
          </a:p>
        </p:txBody>
      </p:sp>
      <p:grpSp>
        <p:nvGrpSpPr>
          <p:cNvPr id="4" name="Group 3"/>
          <p:cNvGrpSpPr>
            <a:grpSpLocks/>
          </p:cNvGrpSpPr>
          <p:nvPr/>
        </p:nvGrpSpPr>
        <p:grpSpPr bwMode="auto">
          <a:xfrm>
            <a:off x="899592" y="4173484"/>
            <a:ext cx="7351713" cy="1843087"/>
            <a:chOff x="204" y="2702"/>
            <a:chExt cx="5261" cy="1318"/>
          </a:xfrm>
        </p:grpSpPr>
        <p:sp>
          <p:nvSpPr>
            <p:cNvPr id="5" name="AutoShape 4"/>
            <p:cNvSpPr>
              <a:spLocks noChangeArrowheads="1"/>
            </p:cNvSpPr>
            <p:nvPr/>
          </p:nvSpPr>
          <p:spPr bwMode="auto">
            <a:xfrm>
              <a:off x="204" y="2750"/>
              <a:ext cx="5261" cy="1270"/>
            </a:xfrm>
            <a:prstGeom prst="roundRect">
              <a:avLst>
                <a:gd name="adj" fmla="val 4319"/>
              </a:avLst>
            </a:prstGeom>
            <a:solidFill>
              <a:srgbClr val="FFCC00"/>
            </a:solidFill>
            <a:ln w="19050">
              <a:solidFill>
                <a:srgbClr val="FFCC00"/>
              </a:solidFill>
              <a:round/>
              <a:headEnd/>
              <a:tailEnd/>
            </a:ln>
          </p:spPr>
          <p:txBody>
            <a:bodyPr wrap="none" tIns="36000" bIns="90000" anchorCtr="1"/>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6" name="Text Box 5"/>
            <p:cNvSpPr txBox="1">
              <a:spLocks noChangeArrowheads="1"/>
            </p:cNvSpPr>
            <p:nvPr/>
          </p:nvSpPr>
          <p:spPr bwMode="auto">
            <a:xfrm>
              <a:off x="204" y="2702"/>
              <a:ext cx="5261"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Experience Factory</a:t>
              </a:r>
            </a:p>
          </p:txBody>
        </p:sp>
      </p:grpSp>
      <p:grpSp>
        <p:nvGrpSpPr>
          <p:cNvPr id="7" name="Group 6"/>
          <p:cNvGrpSpPr>
            <a:grpSpLocks/>
          </p:cNvGrpSpPr>
          <p:nvPr/>
        </p:nvGrpSpPr>
        <p:grpSpPr bwMode="auto">
          <a:xfrm>
            <a:off x="1152005" y="941334"/>
            <a:ext cx="7099300" cy="2474912"/>
            <a:chOff x="385" y="389"/>
            <a:chExt cx="5080" cy="1771"/>
          </a:xfrm>
        </p:grpSpPr>
        <p:sp>
          <p:nvSpPr>
            <p:cNvPr id="8" name="AutoShape 7"/>
            <p:cNvSpPr>
              <a:spLocks noChangeArrowheads="1"/>
            </p:cNvSpPr>
            <p:nvPr/>
          </p:nvSpPr>
          <p:spPr bwMode="auto">
            <a:xfrm>
              <a:off x="385" y="437"/>
              <a:ext cx="5080" cy="1723"/>
            </a:xfrm>
            <a:prstGeom prst="roundRect">
              <a:avLst>
                <a:gd name="adj" fmla="val 4319"/>
              </a:avLst>
            </a:prstGeom>
            <a:solidFill>
              <a:srgbClr val="99CCFF"/>
            </a:solidFill>
            <a:ln w="19050" algn="ctr">
              <a:solidFill>
                <a:srgbClr val="99CC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9" name="Text Box 8"/>
            <p:cNvSpPr txBox="1">
              <a:spLocks noChangeArrowheads="1"/>
            </p:cNvSpPr>
            <p:nvPr/>
          </p:nvSpPr>
          <p:spPr bwMode="auto">
            <a:xfrm>
              <a:off x="385" y="389"/>
              <a:ext cx="508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Organization n</a:t>
              </a:r>
            </a:p>
          </p:txBody>
        </p:sp>
      </p:grpSp>
      <p:grpSp>
        <p:nvGrpSpPr>
          <p:cNvPr id="10" name="Group 9"/>
          <p:cNvGrpSpPr>
            <a:grpSpLocks/>
          </p:cNvGrpSpPr>
          <p:nvPr/>
        </p:nvGrpSpPr>
        <p:grpSpPr bwMode="auto">
          <a:xfrm>
            <a:off x="1026592" y="1131834"/>
            <a:ext cx="7099300" cy="2474912"/>
            <a:chOff x="295" y="525"/>
            <a:chExt cx="5080" cy="1771"/>
          </a:xfrm>
        </p:grpSpPr>
        <p:sp>
          <p:nvSpPr>
            <p:cNvPr id="11" name="AutoShape 10"/>
            <p:cNvSpPr>
              <a:spLocks noChangeArrowheads="1"/>
            </p:cNvSpPr>
            <p:nvPr/>
          </p:nvSpPr>
          <p:spPr bwMode="auto">
            <a:xfrm>
              <a:off x="295" y="573"/>
              <a:ext cx="5080" cy="1723"/>
            </a:xfrm>
            <a:prstGeom prst="roundRect">
              <a:avLst>
                <a:gd name="adj" fmla="val 4319"/>
              </a:avLst>
            </a:prstGeom>
            <a:solidFill>
              <a:srgbClr val="3399FF"/>
            </a:solidFill>
            <a:ln w="19050" algn="ctr">
              <a:solidFill>
                <a:srgbClr val="3399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12" name="Text Box 11"/>
            <p:cNvSpPr txBox="1">
              <a:spLocks noChangeArrowheads="1"/>
            </p:cNvSpPr>
            <p:nvPr/>
          </p:nvSpPr>
          <p:spPr bwMode="auto">
            <a:xfrm>
              <a:off x="295" y="525"/>
              <a:ext cx="508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Organization 2</a:t>
              </a:r>
            </a:p>
          </p:txBody>
        </p:sp>
      </p:grpSp>
      <p:grpSp>
        <p:nvGrpSpPr>
          <p:cNvPr id="13" name="Group 12"/>
          <p:cNvGrpSpPr>
            <a:grpSpLocks/>
          </p:cNvGrpSpPr>
          <p:nvPr/>
        </p:nvGrpSpPr>
        <p:grpSpPr bwMode="auto">
          <a:xfrm>
            <a:off x="899592" y="1320746"/>
            <a:ext cx="7099300" cy="2476500"/>
            <a:chOff x="204" y="661"/>
            <a:chExt cx="5080" cy="1771"/>
          </a:xfrm>
        </p:grpSpPr>
        <p:sp>
          <p:nvSpPr>
            <p:cNvPr id="14" name="AutoShape 13"/>
            <p:cNvSpPr>
              <a:spLocks noChangeArrowheads="1"/>
            </p:cNvSpPr>
            <p:nvPr/>
          </p:nvSpPr>
          <p:spPr bwMode="auto">
            <a:xfrm>
              <a:off x="204" y="709"/>
              <a:ext cx="5080" cy="1723"/>
            </a:xfrm>
            <a:prstGeom prst="roundRect">
              <a:avLst>
                <a:gd name="adj" fmla="val 4319"/>
              </a:avLst>
            </a:prstGeom>
            <a:solidFill>
              <a:srgbClr val="99CCFF"/>
            </a:solidFill>
            <a:ln w="19050">
              <a:solidFill>
                <a:srgbClr val="99CC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15" name="Text Box 14"/>
            <p:cNvSpPr txBox="1">
              <a:spLocks noChangeArrowheads="1"/>
            </p:cNvSpPr>
            <p:nvPr/>
          </p:nvSpPr>
          <p:spPr bwMode="auto">
            <a:xfrm>
              <a:off x="204" y="661"/>
              <a:ext cx="508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Organization 1</a:t>
              </a:r>
            </a:p>
          </p:txBody>
        </p:sp>
      </p:grpSp>
      <p:sp>
        <p:nvSpPr>
          <p:cNvPr id="16" name="Rectangle 15"/>
          <p:cNvSpPr>
            <a:spLocks noChangeArrowheads="1"/>
          </p:cNvSpPr>
          <p:nvPr/>
        </p:nvSpPr>
        <p:spPr bwMode="auto">
          <a:xfrm>
            <a:off x="2801417" y="2592334"/>
            <a:ext cx="4373563" cy="600075"/>
          </a:xfrm>
          <a:prstGeom prst="rect">
            <a:avLst/>
          </a:prstGeom>
          <a:solidFill>
            <a:srgbClr val="CCFFFF"/>
          </a:solidFill>
          <a:ln w="12700">
            <a:solidFill>
              <a:srgbClr val="0000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17" name="AutoShape 16"/>
          <p:cNvSpPr>
            <a:spLocks noChangeArrowheads="1"/>
          </p:cNvSpPr>
          <p:nvPr/>
        </p:nvSpPr>
        <p:spPr bwMode="auto">
          <a:xfrm>
            <a:off x="6351067" y="4314771"/>
            <a:ext cx="1774825" cy="1387475"/>
          </a:xfrm>
          <a:prstGeom prst="roundRect">
            <a:avLst>
              <a:gd name="adj" fmla="val 4319"/>
            </a:avLst>
          </a:prstGeom>
          <a:solidFill>
            <a:srgbClr val="99CCFF"/>
          </a:solidFill>
          <a:ln w="19050">
            <a:solidFill>
              <a:srgbClr val="99CCFF"/>
            </a:solidFill>
            <a:round/>
            <a:headEnd/>
            <a:tailEnd/>
          </a:ln>
        </p:spPr>
        <p:txBody>
          <a:bodyPr wrap="none" tIns="90000" bIns="90000" anchor="ctr"/>
          <a:lstStyle/>
          <a:p>
            <a:pPr algn="ctr" eaLnBrk="0" fontAlgn="base" hangingPunct="0">
              <a:spcBef>
                <a:spcPct val="0"/>
              </a:spcBef>
              <a:spcAft>
                <a:spcPct val="0"/>
              </a:spcAft>
            </a:pPr>
            <a:endParaRPr lang="de-DE" sz="1000" b="1" smtClean="0">
              <a:solidFill>
                <a:srgbClr val="000000"/>
              </a:solidFill>
              <a:latin typeface="Arial" pitchFamily="34" charset="0"/>
            </a:endParaRPr>
          </a:p>
        </p:txBody>
      </p:sp>
      <p:sp>
        <p:nvSpPr>
          <p:cNvPr id="18" name="AutoShape 17"/>
          <p:cNvSpPr>
            <a:spLocks noChangeArrowheads="1"/>
          </p:cNvSpPr>
          <p:nvPr/>
        </p:nvSpPr>
        <p:spPr bwMode="auto">
          <a:xfrm>
            <a:off x="6224067" y="4444946"/>
            <a:ext cx="1774825" cy="1387475"/>
          </a:xfrm>
          <a:prstGeom prst="roundRect">
            <a:avLst>
              <a:gd name="adj" fmla="val 4319"/>
            </a:avLst>
          </a:prstGeom>
          <a:solidFill>
            <a:srgbClr val="3399FF"/>
          </a:solidFill>
          <a:ln w="19050" algn="ctr">
            <a:solidFill>
              <a:srgbClr val="3399FF"/>
            </a:solidFill>
            <a:round/>
            <a:headEnd/>
            <a:tailEnd/>
          </a:ln>
        </p:spPr>
        <p:txBody>
          <a:bodyPr wrap="none" tIns="90000" bIns="90000" anchor="ctr"/>
          <a:lstStyle/>
          <a:p>
            <a:pPr algn="ctr" eaLnBrk="0" fontAlgn="base" hangingPunct="0">
              <a:spcBef>
                <a:spcPct val="0"/>
              </a:spcBef>
              <a:spcAft>
                <a:spcPct val="0"/>
              </a:spcAft>
            </a:pPr>
            <a:endParaRPr lang="de-DE" sz="1000" b="1" smtClean="0">
              <a:solidFill>
                <a:srgbClr val="000000"/>
              </a:solidFill>
              <a:latin typeface="Arial" pitchFamily="34" charset="0"/>
            </a:endParaRPr>
          </a:p>
        </p:txBody>
      </p:sp>
      <p:grpSp>
        <p:nvGrpSpPr>
          <p:cNvPr id="19" name="Group 18"/>
          <p:cNvGrpSpPr>
            <a:grpSpLocks/>
          </p:cNvGrpSpPr>
          <p:nvPr/>
        </p:nvGrpSpPr>
        <p:grpSpPr bwMode="auto">
          <a:xfrm>
            <a:off x="6097067" y="4568771"/>
            <a:ext cx="1774825" cy="1460500"/>
            <a:chOff x="3923" y="2984"/>
            <a:chExt cx="1270" cy="1045"/>
          </a:xfrm>
        </p:grpSpPr>
        <p:sp>
          <p:nvSpPr>
            <p:cNvPr id="20" name="AutoShape 19"/>
            <p:cNvSpPr>
              <a:spLocks noChangeArrowheads="1"/>
            </p:cNvSpPr>
            <p:nvPr/>
          </p:nvSpPr>
          <p:spPr bwMode="auto">
            <a:xfrm>
              <a:off x="3923" y="2984"/>
              <a:ext cx="1270" cy="993"/>
            </a:xfrm>
            <a:prstGeom prst="roundRect">
              <a:avLst>
                <a:gd name="adj" fmla="val 4319"/>
              </a:avLst>
            </a:prstGeom>
            <a:solidFill>
              <a:srgbClr val="99CCFF"/>
            </a:solidFill>
            <a:ln w="19050">
              <a:solidFill>
                <a:srgbClr val="99CCFF"/>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21" name="Text Box 20"/>
            <p:cNvSpPr txBox="1">
              <a:spLocks noChangeArrowheads="1"/>
            </p:cNvSpPr>
            <p:nvPr/>
          </p:nvSpPr>
          <p:spPr bwMode="auto">
            <a:xfrm>
              <a:off x="3923" y="3791"/>
              <a:ext cx="127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Database</a:t>
              </a:r>
            </a:p>
          </p:txBody>
        </p:sp>
        <p:grpSp>
          <p:nvGrpSpPr>
            <p:cNvPr id="22" name="Group 21"/>
            <p:cNvGrpSpPr>
              <a:grpSpLocks/>
            </p:cNvGrpSpPr>
            <p:nvPr/>
          </p:nvGrpSpPr>
          <p:grpSpPr bwMode="auto">
            <a:xfrm>
              <a:off x="4105" y="3077"/>
              <a:ext cx="907" cy="719"/>
              <a:chOff x="4105" y="3077"/>
              <a:chExt cx="907" cy="719"/>
            </a:xfrm>
          </p:grpSpPr>
          <p:sp>
            <p:nvSpPr>
              <p:cNvPr id="23" name="AutoShape 22"/>
              <p:cNvSpPr>
                <a:spLocks noChangeArrowheads="1"/>
              </p:cNvSpPr>
              <p:nvPr/>
            </p:nvSpPr>
            <p:spPr bwMode="auto">
              <a:xfrm>
                <a:off x="4105" y="3077"/>
                <a:ext cx="907" cy="719"/>
              </a:xfrm>
              <a:prstGeom prst="can">
                <a:avLst>
                  <a:gd name="adj" fmla="val 25000"/>
                </a:avLst>
              </a:prstGeom>
              <a:solidFill>
                <a:srgbClr val="FFFF99"/>
              </a:solidFill>
              <a:ln w="19050">
                <a:solidFill>
                  <a:srgbClr val="0000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24" name="Text Box 23"/>
              <p:cNvSpPr txBox="1">
                <a:spLocks noChangeArrowheads="1"/>
              </p:cNvSpPr>
              <p:nvPr/>
            </p:nvSpPr>
            <p:spPr bwMode="auto">
              <a:xfrm>
                <a:off x="4285" y="3289"/>
                <a:ext cx="636" cy="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Products</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Data</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a:t>
                </a:r>
              </a:p>
            </p:txBody>
          </p:sp>
        </p:grpSp>
      </p:grpSp>
      <p:grpSp>
        <p:nvGrpSpPr>
          <p:cNvPr id="25" name="Group 24"/>
          <p:cNvGrpSpPr>
            <a:grpSpLocks/>
          </p:cNvGrpSpPr>
          <p:nvPr/>
        </p:nvGrpSpPr>
        <p:grpSpPr bwMode="auto">
          <a:xfrm>
            <a:off x="2048942" y="2600271"/>
            <a:ext cx="641350" cy="538163"/>
            <a:chOff x="784" y="1570"/>
            <a:chExt cx="460" cy="385"/>
          </a:xfrm>
        </p:grpSpPr>
        <p:sp>
          <p:nvSpPr>
            <p:cNvPr id="26" name="Oval 25"/>
            <p:cNvSpPr>
              <a:spLocks noChangeArrowheads="1"/>
            </p:cNvSpPr>
            <p:nvPr/>
          </p:nvSpPr>
          <p:spPr bwMode="auto">
            <a:xfrm>
              <a:off x="817" y="1570"/>
              <a:ext cx="385" cy="385"/>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27" name="Text Box 26"/>
            <p:cNvSpPr txBox="1">
              <a:spLocks noChangeArrowheads="1"/>
            </p:cNvSpPr>
            <p:nvPr/>
          </p:nvSpPr>
          <p:spPr bwMode="auto">
            <a:xfrm>
              <a:off x="784" y="1617"/>
              <a:ext cx="460"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Problem</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 Rqmts</a:t>
              </a:r>
            </a:p>
          </p:txBody>
        </p:sp>
      </p:grpSp>
      <p:grpSp>
        <p:nvGrpSpPr>
          <p:cNvPr id="28" name="Group 49"/>
          <p:cNvGrpSpPr>
            <a:grpSpLocks/>
          </p:cNvGrpSpPr>
          <p:nvPr/>
        </p:nvGrpSpPr>
        <p:grpSpPr bwMode="auto">
          <a:xfrm>
            <a:off x="1048817" y="1577921"/>
            <a:ext cx="755650" cy="736600"/>
            <a:chOff x="418" y="844"/>
            <a:chExt cx="540" cy="528"/>
          </a:xfrm>
        </p:grpSpPr>
        <p:sp>
          <p:nvSpPr>
            <p:cNvPr id="29" name="Oval 50"/>
            <p:cNvSpPr>
              <a:spLocks noChangeArrowheads="1"/>
            </p:cNvSpPr>
            <p:nvPr/>
          </p:nvSpPr>
          <p:spPr bwMode="auto">
            <a:xfrm>
              <a:off x="431" y="844"/>
              <a:ext cx="499" cy="499"/>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30" name="Text Box 51"/>
            <p:cNvSpPr txBox="1">
              <a:spLocks noChangeArrowheads="1"/>
            </p:cNvSpPr>
            <p:nvPr/>
          </p:nvSpPr>
          <p:spPr bwMode="auto">
            <a:xfrm>
              <a:off x="418" y="851"/>
              <a:ext cx="540" cy="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Product</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Goal and</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Character-</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istics</a:t>
              </a:r>
            </a:p>
          </p:txBody>
        </p:sp>
      </p:grpSp>
      <p:cxnSp>
        <p:nvCxnSpPr>
          <p:cNvPr id="31" name="AutoShape 52"/>
          <p:cNvCxnSpPr>
            <a:cxnSpLocks noChangeShapeType="1"/>
          </p:cNvCxnSpPr>
          <p:nvPr/>
        </p:nvCxnSpPr>
        <p:spPr bwMode="auto">
          <a:xfrm>
            <a:off x="7090842" y="2878084"/>
            <a:ext cx="249238" cy="1587"/>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2" name="AutoShape 53"/>
          <p:cNvCxnSpPr>
            <a:cxnSpLocks noChangeShapeType="1"/>
            <a:stCxn id="27" idx="3"/>
          </p:cNvCxnSpPr>
          <p:nvPr/>
        </p:nvCxnSpPr>
        <p:spPr bwMode="auto">
          <a:xfrm>
            <a:off x="2674417" y="2878084"/>
            <a:ext cx="241300" cy="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grpSp>
        <p:nvGrpSpPr>
          <p:cNvPr id="33" name="Group 54"/>
          <p:cNvGrpSpPr>
            <a:grpSpLocks/>
          </p:cNvGrpSpPr>
          <p:nvPr/>
        </p:nvGrpSpPr>
        <p:grpSpPr bwMode="auto">
          <a:xfrm>
            <a:off x="2801417" y="1958921"/>
            <a:ext cx="4373563" cy="635000"/>
            <a:chOff x="1565" y="1117"/>
            <a:chExt cx="3130" cy="454"/>
          </a:xfrm>
        </p:grpSpPr>
        <p:sp>
          <p:nvSpPr>
            <p:cNvPr id="34" name="AutoShape 55"/>
            <p:cNvSpPr>
              <a:spLocks noChangeArrowheads="1"/>
            </p:cNvSpPr>
            <p:nvPr/>
          </p:nvSpPr>
          <p:spPr bwMode="auto">
            <a:xfrm rot="10800000">
              <a:off x="1616" y="1117"/>
              <a:ext cx="3040" cy="28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6935 w 21600"/>
                <a:gd name="T13" fmla="*/ 6921 h 21600"/>
                <a:gd name="T14" fmla="*/ 14665 w 21600"/>
                <a:gd name="T15" fmla="*/ 14679 h 21600"/>
              </a:gdLst>
              <a:ahLst/>
              <a:cxnLst>
                <a:cxn ang="T8">
                  <a:pos x="T0" y="T1"/>
                </a:cxn>
                <a:cxn ang="T9">
                  <a:pos x="T2" y="T3"/>
                </a:cxn>
                <a:cxn ang="T10">
                  <a:pos x="T4" y="T5"/>
                </a:cxn>
                <a:cxn ang="T11">
                  <a:pos x="T6" y="T7"/>
                </a:cxn>
              </a:cxnLst>
              <a:rect l="T12" t="T13" r="T14" b="T15"/>
              <a:pathLst>
                <a:path w="21600" h="21600">
                  <a:moveTo>
                    <a:pt x="0" y="0"/>
                  </a:moveTo>
                  <a:lnTo>
                    <a:pt x="10275" y="21600"/>
                  </a:lnTo>
                  <a:lnTo>
                    <a:pt x="11325" y="21600"/>
                  </a:lnTo>
                  <a:lnTo>
                    <a:pt x="21600" y="0"/>
                  </a:lnTo>
                  <a:lnTo>
                    <a:pt x="0" y="0"/>
                  </a:lnTo>
                  <a:close/>
                </a:path>
              </a:pathLst>
            </a:custGeom>
            <a:solidFill>
              <a:srgbClr val="CCECFF"/>
            </a:solidFill>
            <a:ln w="19050">
              <a:solidFill>
                <a:srgbClr val="CCECFF"/>
              </a:solidFill>
              <a:miter lim="800000"/>
              <a:headEnd/>
              <a:tailEnd/>
            </a:ln>
          </p:spPr>
          <p:txBody>
            <a:bodyPr rot="10800000" wrap="none" tIns="90000" bIns="9000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35" name="Rectangle 56"/>
            <p:cNvSpPr>
              <a:spLocks noChangeArrowheads="1"/>
            </p:cNvSpPr>
            <p:nvPr/>
          </p:nvSpPr>
          <p:spPr bwMode="auto">
            <a:xfrm>
              <a:off x="1565" y="1411"/>
              <a:ext cx="3130" cy="160"/>
            </a:xfrm>
            <a:prstGeom prst="rect">
              <a:avLst/>
            </a:prstGeom>
            <a:solidFill>
              <a:srgbClr val="CCFFFF"/>
            </a:solidFill>
            <a:ln w="12700">
              <a:solidFill>
                <a:srgbClr val="0000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Project Management</a:t>
              </a:r>
            </a:p>
          </p:txBody>
        </p:sp>
      </p:grpSp>
      <p:grpSp>
        <p:nvGrpSpPr>
          <p:cNvPr id="36" name="Group 57"/>
          <p:cNvGrpSpPr>
            <a:grpSpLocks/>
          </p:cNvGrpSpPr>
          <p:nvPr/>
        </p:nvGrpSpPr>
        <p:grpSpPr bwMode="auto">
          <a:xfrm>
            <a:off x="1787005" y="1660471"/>
            <a:ext cx="3457575" cy="500063"/>
            <a:chOff x="839" y="904"/>
            <a:chExt cx="2474" cy="357"/>
          </a:xfrm>
        </p:grpSpPr>
        <p:grpSp>
          <p:nvGrpSpPr>
            <p:cNvPr id="37" name="Group 58"/>
            <p:cNvGrpSpPr>
              <a:grpSpLocks/>
            </p:cNvGrpSpPr>
            <p:nvPr/>
          </p:nvGrpSpPr>
          <p:grpSpPr bwMode="auto">
            <a:xfrm>
              <a:off x="2905" y="904"/>
              <a:ext cx="408" cy="357"/>
              <a:chOff x="1686" y="844"/>
              <a:chExt cx="408" cy="357"/>
            </a:xfrm>
          </p:grpSpPr>
          <p:sp>
            <p:nvSpPr>
              <p:cNvPr id="43" name="Oval 59"/>
              <p:cNvSpPr>
                <a:spLocks noChangeArrowheads="1"/>
              </p:cNvSpPr>
              <p:nvPr/>
            </p:nvSpPr>
            <p:spPr bwMode="auto">
              <a:xfrm>
                <a:off x="1715" y="844"/>
                <a:ext cx="349" cy="349"/>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44" name="Text Box 60"/>
              <p:cNvSpPr txBox="1">
                <a:spLocks noChangeArrowheads="1"/>
              </p:cNvSpPr>
              <p:nvPr/>
            </p:nvSpPr>
            <p:spPr bwMode="auto">
              <a:xfrm>
                <a:off x="1686" y="877"/>
                <a:ext cx="408"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Project</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Plan</a:t>
                </a:r>
              </a:p>
            </p:txBody>
          </p:sp>
        </p:grpSp>
        <p:grpSp>
          <p:nvGrpSpPr>
            <p:cNvPr id="38" name="Group 61"/>
            <p:cNvGrpSpPr>
              <a:grpSpLocks/>
            </p:cNvGrpSpPr>
            <p:nvPr/>
          </p:nvGrpSpPr>
          <p:grpSpPr bwMode="auto">
            <a:xfrm>
              <a:off x="1474" y="935"/>
              <a:ext cx="590" cy="324"/>
              <a:chOff x="1020" y="925"/>
              <a:chExt cx="590" cy="324"/>
            </a:xfrm>
          </p:grpSpPr>
          <p:sp>
            <p:nvSpPr>
              <p:cNvPr id="41" name="Rectangle 62"/>
              <p:cNvSpPr>
                <a:spLocks noChangeArrowheads="1"/>
              </p:cNvSpPr>
              <p:nvPr/>
            </p:nvSpPr>
            <p:spPr bwMode="auto">
              <a:xfrm>
                <a:off x="1020" y="925"/>
                <a:ext cx="590" cy="306"/>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42" name="Text Box 63"/>
              <p:cNvSpPr txBox="1">
                <a:spLocks noChangeArrowheads="1"/>
              </p:cNvSpPr>
              <p:nvPr/>
            </p:nvSpPr>
            <p:spPr bwMode="auto">
              <a:xfrm>
                <a:off x="1020" y="925"/>
                <a:ext cx="590" cy="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Project</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Planning</a:t>
                </a:r>
              </a:p>
            </p:txBody>
          </p:sp>
        </p:grpSp>
        <p:sp>
          <p:nvSpPr>
            <p:cNvPr id="39" name="Line 64"/>
            <p:cNvSpPr>
              <a:spLocks noChangeShapeType="1"/>
            </p:cNvSpPr>
            <p:nvPr/>
          </p:nvSpPr>
          <p:spPr bwMode="auto">
            <a:xfrm>
              <a:off x="839" y="1092"/>
              <a:ext cx="605"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40" name="Line 65"/>
            <p:cNvSpPr>
              <a:spLocks noChangeShapeType="1"/>
            </p:cNvSpPr>
            <p:nvPr/>
          </p:nvSpPr>
          <p:spPr bwMode="auto">
            <a:xfrm>
              <a:off x="2093" y="1092"/>
              <a:ext cx="810"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45" name="Group 66"/>
          <p:cNvGrpSpPr>
            <a:grpSpLocks/>
          </p:cNvGrpSpPr>
          <p:nvPr/>
        </p:nvGrpSpPr>
        <p:grpSpPr bwMode="auto">
          <a:xfrm>
            <a:off x="6668567" y="3416246"/>
            <a:ext cx="1593850" cy="1281113"/>
            <a:chOff x="4332" y="2160"/>
            <a:chExt cx="1141" cy="917"/>
          </a:xfrm>
        </p:grpSpPr>
        <p:grpSp>
          <p:nvGrpSpPr>
            <p:cNvPr id="46" name="Group 67"/>
            <p:cNvGrpSpPr>
              <a:grpSpLocks/>
            </p:cNvGrpSpPr>
            <p:nvPr/>
          </p:nvGrpSpPr>
          <p:grpSpPr bwMode="auto">
            <a:xfrm>
              <a:off x="4332" y="2160"/>
              <a:ext cx="207" cy="917"/>
              <a:chOff x="4332" y="2160"/>
              <a:chExt cx="207" cy="917"/>
            </a:xfrm>
          </p:grpSpPr>
          <p:sp>
            <p:nvSpPr>
              <p:cNvPr id="48" name="Line 68"/>
              <p:cNvSpPr>
                <a:spLocks noChangeShapeType="1"/>
              </p:cNvSpPr>
              <p:nvPr/>
            </p:nvSpPr>
            <p:spPr bwMode="auto">
              <a:xfrm>
                <a:off x="4423" y="2160"/>
                <a:ext cx="0" cy="917"/>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nvGrpSpPr>
              <p:cNvPr id="49" name="Group 69"/>
              <p:cNvGrpSpPr>
                <a:grpSpLocks/>
              </p:cNvGrpSpPr>
              <p:nvPr/>
            </p:nvGrpSpPr>
            <p:grpSpPr bwMode="auto">
              <a:xfrm>
                <a:off x="4332" y="2184"/>
                <a:ext cx="207" cy="173"/>
                <a:chOff x="4377" y="2184"/>
                <a:chExt cx="207" cy="173"/>
              </a:xfrm>
            </p:grpSpPr>
            <p:sp>
              <p:nvSpPr>
                <p:cNvPr id="50" name="Oval 70"/>
                <p:cNvSpPr>
                  <a:spLocks noChangeArrowheads="1"/>
                </p:cNvSpPr>
                <p:nvPr/>
              </p:nvSpPr>
              <p:spPr bwMode="auto">
                <a:xfrm>
                  <a:off x="4393" y="2205"/>
                  <a:ext cx="150" cy="150"/>
                </a:xfrm>
                <a:prstGeom prst="ellipse">
                  <a:avLst/>
                </a:prstGeom>
                <a:solidFill>
                  <a:srgbClr val="FFFFFF"/>
                </a:solidFill>
                <a:ln w="12700">
                  <a:solidFill>
                    <a:srgbClr val="0000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51" name="Line 71"/>
                <p:cNvSpPr>
                  <a:spLocks noChangeShapeType="1"/>
                </p:cNvSpPr>
                <p:nvPr/>
              </p:nvSpPr>
              <p:spPr bwMode="auto">
                <a:xfrm flipV="1">
                  <a:off x="4377" y="2184"/>
                  <a:ext cx="207" cy="173"/>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sp>
          <p:nvSpPr>
            <p:cNvPr id="47" name="Text Box 72"/>
            <p:cNvSpPr txBox="1">
              <a:spLocks noChangeArrowheads="1"/>
            </p:cNvSpPr>
            <p:nvPr/>
          </p:nvSpPr>
          <p:spPr bwMode="auto">
            <a:xfrm>
              <a:off x="4419" y="2405"/>
              <a:ext cx="1054"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Storage</a:t>
              </a:r>
              <a:br>
                <a:rPr kumimoji="0" lang="en-US" sz="1000" b="1" i="1" u="none" strike="noStrike" kern="0" cap="none" spc="0" normalizeH="0" baseline="0" noProof="0" smtClean="0">
                  <a:ln>
                    <a:noFill/>
                  </a:ln>
                  <a:solidFill>
                    <a:srgbClr val="000000"/>
                  </a:solidFill>
                  <a:effectLst/>
                  <a:uLnTx/>
                  <a:uFillTx/>
                  <a:latin typeface="Arial" pitchFamily="34" charset="0"/>
                </a:rPr>
              </a:br>
              <a:r>
                <a:rPr kumimoji="0" lang="en-US" sz="1000" b="1" i="1" u="none" strike="noStrike" kern="0" cap="none" spc="0" normalizeH="0" baseline="0" noProof="0" smtClean="0">
                  <a:ln>
                    <a:noFill/>
                  </a:ln>
                  <a:solidFill>
                    <a:srgbClr val="000000"/>
                  </a:solidFill>
                  <a:effectLst/>
                  <a:uLnTx/>
                  <a:uFillTx/>
                  <a:latin typeface="Arial" pitchFamily="34" charset="0"/>
                </a:rPr>
                <a:t>(Products, Measures)</a:t>
              </a:r>
            </a:p>
          </p:txBody>
        </p:sp>
      </p:grpSp>
      <p:grpSp>
        <p:nvGrpSpPr>
          <p:cNvPr id="52" name="Group 73"/>
          <p:cNvGrpSpPr>
            <a:grpSpLocks/>
          </p:cNvGrpSpPr>
          <p:nvPr/>
        </p:nvGrpSpPr>
        <p:grpSpPr bwMode="auto">
          <a:xfrm>
            <a:off x="5944667" y="3416246"/>
            <a:ext cx="603250" cy="1325563"/>
            <a:chOff x="3814" y="2160"/>
            <a:chExt cx="432" cy="948"/>
          </a:xfrm>
        </p:grpSpPr>
        <p:sp>
          <p:nvSpPr>
            <p:cNvPr id="53" name="Line 74"/>
            <p:cNvSpPr>
              <a:spLocks noChangeShapeType="1"/>
            </p:cNvSpPr>
            <p:nvPr/>
          </p:nvSpPr>
          <p:spPr bwMode="auto">
            <a:xfrm flipH="1" flipV="1">
              <a:off x="4241" y="2160"/>
              <a:ext cx="5" cy="948"/>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54" name="Text Box 75"/>
            <p:cNvSpPr txBox="1">
              <a:spLocks noChangeArrowheads="1"/>
            </p:cNvSpPr>
            <p:nvPr/>
          </p:nvSpPr>
          <p:spPr bwMode="auto">
            <a:xfrm>
              <a:off x="3814" y="2473"/>
              <a:ext cx="404"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Reuse</a:t>
              </a:r>
            </a:p>
          </p:txBody>
        </p:sp>
      </p:grpSp>
      <p:grpSp>
        <p:nvGrpSpPr>
          <p:cNvPr id="55" name="Group 76"/>
          <p:cNvGrpSpPr>
            <a:grpSpLocks/>
          </p:cNvGrpSpPr>
          <p:nvPr/>
        </p:nvGrpSpPr>
        <p:grpSpPr bwMode="auto">
          <a:xfrm>
            <a:off x="1026592" y="4444946"/>
            <a:ext cx="4119563" cy="1590675"/>
            <a:chOff x="295" y="2896"/>
            <a:chExt cx="2948" cy="1138"/>
          </a:xfrm>
        </p:grpSpPr>
        <p:sp>
          <p:nvSpPr>
            <p:cNvPr id="56" name="AutoShape 77"/>
            <p:cNvSpPr>
              <a:spLocks noChangeArrowheads="1"/>
            </p:cNvSpPr>
            <p:nvPr/>
          </p:nvSpPr>
          <p:spPr bwMode="auto">
            <a:xfrm>
              <a:off x="295" y="2896"/>
              <a:ext cx="2948" cy="1078"/>
            </a:xfrm>
            <a:prstGeom prst="roundRect">
              <a:avLst>
                <a:gd name="adj" fmla="val 4319"/>
              </a:avLst>
            </a:prstGeom>
            <a:solidFill>
              <a:srgbClr val="00CC99"/>
            </a:solidFill>
            <a:ln w="19050">
              <a:solidFill>
                <a:srgbClr val="00CC99"/>
              </a:solidFill>
              <a:round/>
              <a:headEnd/>
              <a:tailEnd/>
            </a:ln>
          </p:spPr>
          <p:txBody>
            <a:bodyPr wrap="none" tIns="90000" bIns="18000" anchor="b"/>
            <a:lstStyle/>
            <a:p>
              <a:pPr marL="0" marR="0" lvl="0" indent="0"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57" name="AutoShape 78"/>
            <p:cNvSpPr>
              <a:spLocks noChangeArrowheads="1"/>
            </p:cNvSpPr>
            <p:nvPr/>
          </p:nvSpPr>
          <p:spPr bwMode="auto">
            <a:xfrm>
              <a:off x="385" y="2973"/>
              <a:ext cx="2767" cy="865"/>
            </a:xfrm>
            <a:prstGeom prst="can">
              <a:avLst>
                <a:gd name="adj" fmla="val 17111"/>
              </a:avLst>
            </a:prstGeom>
            <a:solidFill>
              <a:srgbClr val="FFFF99"/>
            </a:solidFill>
            <a:ln w="19050">
              <a:solidFill>
                <a:srgbClr val="0000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58" name="Text Box 79"/>
            <p:cNvSpPr txBox="1">
              <a:spLocks noChangeArrowheads="1"/>
            </p:cNvSpPr>
            <p:nvPr/>
          </p:nvSpPr>
          <p:spPr bwMode="auto">
            <a:xfrm>
              <a:off x="295" y="3796"/>
              <a:ext cx="294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Experience Database</a:t>
              </a:r>
            </a:p>
          </p:txBody>
        </p:sp>
      </p:grpSp>
      <p:sp>
        <p:nvSpPr>
          <p:cNvPr id="59" name="Text Box 80"/>
          <p:cNvSpPr txBox="1">
            <a:spLocks noChangeArrowheads="1"/>
          </p:cNvSpPr>
          <p:nvPr/>
        </p:nvSpPr>
        <p:spPr bwMode="auto">
          <a:xfrm>
            <a:off x="3879330" y="4833884"/>
            <a:ext cx="109220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T/M/T</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Products</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Project plans</a:t>
            </a:r>
          </a:p>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 […]</a:t>
            </a:r>
          </a:p>
        </p:txBody>
      </p:sp>
      <p:grpSp>
        <p:nvGrpSpPr>
          <p:cNvPr id="60" name="Group 81"/>
          <p:cNvGrpSpPr>
            <a:grpSpLocks/>
          </p:cNvGrpSpPr>
          <p:nvPr/>
        </p:nvGrpSpPr>
        <p:grpSpPr bwMode="auto">
          <a:xfrm>
            <a:off x="1279005" y="4856109"/>
            <a:ext cx="796925" cy="882650"/>
            <a:chOff x="476" y="3190"/>
            <a:chExt cx="570" cy="632"/>
          </a:xfrm>
        </p:grpSpPr>
        <p:grpSp>
          <p:nvGrpSpPr>
            <p:cNvPr id="61" name="Group 82"/>
            <p:cNvGrpSpPr>
              <a:grpSpLocks/>
            </p:cNvGrpSpPr>
            <p:nvPr/>
          </p:nvGrpSpPr>
          <p:grpSpPr bwMode="auto">
            <a:xfrm>
              <a:off x="476" y="3190"/>
              <a:ext cx="570" cy="331"/>
              <a:chOff x="532" y="3203"/>
              <a:chExt cx="570" cy="331"/>
            </a:xfrm>
          </p:grpSpPr>
          <p:sp>
            <p:nvSpPr>
              <p:cNvPr id="63" name="Rectangle 83"/>
              <p:cNvSpPr>
                <a:spLocks noChangeArrowheads="1"/>
              </p:cNvSpPr>
              <p:nvPr/>
            </p:nvSpPr>
            <p:spPr bwMode="auto">
              <a:xfrm>
                <a:off x="671" y="3203"/>
                <a:ext cx="431" cy="208"/>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64" name="Rectangle 84"/>
              <p:cNvSpPr>
                <a:spLocks noChangeArrowheads="1"/>
              </p:cNvSpPr>
              <p:nvPr/>
            </p:nvSpPr>
            <p:spPr bwMode="auto">
              <a:xfrm>
                <a:off x="607" y="3270"/>
                <a:ext cx="431" cy="208"/>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65" name="Rectangle 85"/>
              <p:cNvSpPr>
                <a:spLocks noChangeArrowheads="1"/>
              </p:cNvSpPr>
              <p:nvPr/>
            </p:nvSpPr>
            <p:spPr bwMode="auto">
              <a:xfrm>
                <a:off x="532" y="3326"/>
                <a:ext cx="431" cy="208"/>
              </a:xfrm>
              <a:prstGeom prst="rect">
                <a:avLst/>
              </a:prstGeom>
              <a:solidFill>
                <a:srgbClr val="FF9933"/>
              </a:solidFill>
              <a:ln w="19050">
                <a:solidFill>
                  <a:srgbClr val="CC66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grpSp>
        <p:sp>
          <p:nvSpPr>
            <p:cNvPr id="62" name="Text Box 86"/>
            <p:cNvSpPr txBox="1">
              <a:spLocks noChangeArrowheads="1"/>
            </p:cNvSpPr>
            <p:nvPr/>
          </p:nvSpPr>
          <p:spPr bwMode="auto">
            <a:xfrm>
              <a:off x="484" y="3475"/>
              <a:ext cx="536"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Process-</a:t>
              </a:r>
              <a:br>
                <a:rPr kumimoji="0" lang="en-US" sz="1000" b="1" i="0" u="none" strike="noStrike" kern="0" cap="none" spc="0" normalizeH="0" baseline="0" noProof="0" smtClean="0">
                  <a:ln>
                    <a:noFill/>
                  </a:ln>
                  <a:solidFill>
                    <a:srgbClr val="000000"/>
                  </a:solidFill>
                  <a:effectLst/>
                  <a:uLnTx/>
                  <a:uFillTx/>
                  <a:latin typeface="Arial" pitchFamily="34" charset="0"/>
                </a:rPr>
              </a:br>
              <a:r>
                <a:rPr kumimoji="0" lang="en-US" sz="1000" b="1" i="0" u="none" strike="noStrike" kern="0" cap="none" spc="0" normalizeH="0" baseline="0" noProof="0" smtClean="0">
                  <a:ln>
                    <a:noFill/>
                  </a:ln>
                  <a:solidFill>
                    <a:srgbClr val="000000"/>
                  </a:solidFill>
                  <a:effectLst/>
                  <a:uLnTx/>
                  <a:uFillTx/>
                  <a:latin typeface="Arial" pitchFamily="34" charset="0"/>
                </a:rPr>
                <a:t>models</a:t>
              </a:r>
            </a:p>
          </p:txBody>
        </p:sp>
      </p:grpSp>
      <p:grpSp>
        <p:nvGrpSpPr>
          <p:cNvPr id="66" name="Group 87"/>
          <p:cNvGrpSpPr>
            <a:grpSpLocks/>
          </p:cNvGrpSpPr>
          <p:nvPr/>
        </p:nvGrpSpPr>
        <p:grpSpPr bwMode="auto">
          <a:xfrm>
            <a:off x="2115617" y="4938659"/>
            <a:ext cx="749300" cy="800100"/>
            <a:chOff x="1074" y="3249"/>
            <a:chExt cx="536" cy="573"/>
          </a:xfrm>
        </p:grpSpPr>
        <p:grpSp>
          <p:nvGrpSpPr>
            <p:cNvPr id="67" name="Group 88"/>
            <p:cNvGrpSpPr>
              <a:grpSpLocks/>
            </p:cNvGrpSpPr>
            <p:nvPr/>
          </p:nvGrpSpPr>
          <p:grpSpPr bwMode="auto">
            <a:xfrm>
              <a:off x="1210" y="3249"/>
              <a:ext cx="264" cy="264"/>
              <a:chOff x="1309" y="3233"/>
              <a:chExt cx="264" cy="264"/>
            </a:xfrm>
          </p:grpSpPr>
          <p:sp>
            <p:nvSpPr>
              <p:cNvPr id="69" name="Oval 89"/>
              <p:cNvSpPr>
                <a:spLocks noChangeArrowheads="1"/>
              </p:cNvSpPr>
              <p:nvPr/>
            </p:nvSpPr>
            <p:spPr bwMode="auto">
              <a:xfrm>
                <a:off x="1365" y="3233"/>
                <a:ext cx="208" cy="208"/>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0" name="Oval 90"/>
              <p:cNvSpPr>
                <a:spLocks noChangeArrowheads="1"/>
              </p:cNvSpPr>
              <p:nvPr/>
            </p:nvSpPr>
            <p:spPr bwMode="auto">
              <a:xfrm>
                <a:off x="1309" y="3289"/>
                <a:ext cx="208" cy="208"/>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grpSp>
        <p:sp>
          <p:nvSpPr>
            <p:cNvPr id="68" name="Text Box 91"/>
            <p:cNvSpPr txBox="1">
              <a:spLocks noChangeArrowheads="1"/>
            </p:cNvSpPr>
            <p:nvPr/>
          </p:nvSpPr>
          <p:spPr bwMode="auto">
            <a:xfrm>
              <a:off x="1074" y="3475"/>
              <a:ext cx="536"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Product-</a:t>
              </a:r>
              <a:br>
                <a:rPr kumimoji="0" lang="en-US" sz="1000" b="1" i="0" u="none" strike="noStrike" kern="0" cap="none" spc="0" normalizeH="0" baseline="0" noProof="0" smtClean="0">
                  <a:ln>
                    <a:noFill/>
                  </a:ln>
                  <a:solidFill>
                    <a:srgbClr val="000000"/>
                  </a:solidFill>
                  <a:effectLst/>
                  <a:uLnTx/>
                  <a:uFillTx/>
                  <a:latin typeface="Arial" pitchFamily="34" charset="0"/>
                </a:rPr>
              </a:br>
              <a:r>
                <a:rPr kumimoji="0" lang="en-US" sz="1000" b="1" i="0" u="none" strike="noStrike" kern="0" cap="none" spc="0" normalizeH="0" baseline="0" noProof="0" smtClean="0">
                  <a:ln>
                    <a:noFill/>
                  </a:ln>
                  <a:solidFill>
                    <a:srgbClr val="000000"/>
                  </a:solidFill>
                  <a:effectLst/>
                  <a:uLnTx/>
                  <a:uFillTx/>
                  <a:latin typeface="Arial" pitchFamily="34" charset="0"/>
                </a:rPr>
                <a:t>models</a:t>
              </a:r>
            </a:p>
          </p:txBody>
        </p:sp>
      </p:grpSp>
      <p:grpSp>
        <p:nvGrpSpPr>
          <p:cNvPr id="71" name="Group 92"/>
          <p:cNvGrpSpPr>
            <a:grpSpLocks/>
          </p:cNvGrpSpPr>
          <p:nvPr/>
        </p:nvGrpSpPr>
        <p:grpSpPr bwMode="auto">
          <a:xfrm>
            <a:off x="2939530" y="4838646"/>
            <a:ext cx="812800" cy="898525"/>
            <a:chOff x="1664" y="3177"/>
            <a:chExt cx="581" cy="644"/>
          </a:xfrm>
        </p:grpSpPr>
        <p:grpSp>
          <p:nvGrpSpPr>
            <p:cNvPr id="72" name="Group 93"/>
            <p:cNvGrpSpPr>
              <a:grpSpLocks/>
            </p:cNvGrpSpPr>
            <p:nvPr/>
          </p:nvGrpSpPr>
          <p:grpSpPr bwMode="auto">
            <a:xfrm>
              <a:off x="1678" y="3177"/>
              <a:ext cx="567" cy="344"/>
              <a:chOff x="1565" y="3158"/>
              <a:chExt cx="567" cy="344"/>
            </a:xfrm>
          </p:grpSpPr>
          <p:sp>
            <p:nvSpPr>
              <p:cNvPr id="74" name="Rectangle 94"/>
              <p:cNvSpPr>
                <a:spLocks noChangeArrowheads="1"/>
              </p:cNvSpPr>
              <p:nvPr/>
            </p:nvSpPr>
            <p:spPr bwMode="auto">
              <a:xfrm>
                <a:off x="1701" y="3158"/>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5" name="Rectangle 95"/>
              <p:cNvSpPr>
                <a:spLocks noChangeArrowheads="1"/>
              </p:cNvSpPr>
              <p:nvPr/>
            </p:nvSpPr>
            <p:spPr bwMode="auto">
              <a:xfrm>
                <a:off x="1655" y="3203"/>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6" name="Rectangle 96"/>
              <p:cNvSpPr>
                <a:spLocks noChangeArrowheads="1"/>
              </p:cNvSpPr>
              <p:nvPr/>
            </p:nvSpPr>
            <p:spPr bwMode="auto">
              <a:xfrm>
                <a:off x="1610" y="3249"/>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grpSp>
            <p:nvGrpSpPr>
              <p:cNvPr id="77" name="Group 97"/>
              <p:cNvGrpSpPr>
                <a:grpSpLocks/>
              </p:cNvGrpSpPr>
              <p:nvPr/>
            </p:nvGrpSpPr>
            <p:grpSpPr bwMode="auto">
              <a:xfrm>
                <a:off x="1565" y="3294"/>
                <a:ext cx="432" cy="208"/>
                <a:chOff x="1588" y="3355"/>
                <a:chExt cx="432" cy="208"/>
              </a:xfrm>
            </p:grpSpPr>
            <p:sp>
              <p:nvSpPr>
                <p:cNvPr id="78" name="Rectangle 98"/>
                <p:cNvSpPr>
                  <a:spLocks noChangeArrowheads="1"/>
                </p:cNvSpPr>
                <p:nvPr/>
              </p:nvSpPr>
              <p:spPr bwMode="auto">
                <a:xfrm>
                  <a:off x="1589" y="3355"/>
                  <a:ext cx="431" cy="208"/>
                </a:xfrm>
                <a:prstGeom prst="rect">
                  <a:avLst/>
                </a:prstGeom>
                <a:solidFill>
                  <a:srgbClr val="FFFFFF"/>
                </a:solidFill>
                <a:ln w="19050">
                  <a:solidFill>
                    <a:srgbClr val="969696"/>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79" name="Freeform 99"/>
                <p:cNvSpPr>
                  <a:spLocks/>
                </p:cNvSpPr>
                <p:nvPr/>
              </p:nvSpPr>
              <p:spPr bwMode="auto">
                <a:xfrm>
                  <a:off x="1588" y="3398"/>
                  <a:ext cx="420" cy="105"/>
                </a:xfrm>
                <a:custGeom>
                  <a:avLst/>
                  <a:gdLst>
                    <a:gd name="T0" fmla="*/ 0 w 420"/>
                    <a:gd name="T1" fmla="*/ 105 h 105"/>
                    <a:gd name="T2" fmla="*/ 57 w 420"/>
                    <a:gd name="T3" fmla="*/ 74 h 105"/>
                    <a:gd name="T4" fmla="*/ 98 w 420"/>
                    <a:gd name="T5" fmla="*/ 53 h 105"/>
                    <a:gd name="T6" fmla="*/ 171 w 420"/>
                    <a:gd name="T7" fmla="*/ 42 h 105"/>
                    <a:gd name="T8" fmla="*/ 187 w 420"/>
                    <a:gd name="T9" fmla="*/ 16 h 105"/>
                    <a:gd name="T10" fmla="*/ 192 w 420"/>
                    <a:gd name="T11" fmla="*/ 42 h 105"/>
                    <a:gd name="T12" fmla="*/ 213 w 420"/>
                    <a:gd name="T13" fmla="*/ 48 h 105"/>
                    <a:gd name="T14" fmla="*/ 285 w 420"/>
                    <a:gd name="T15" fmla="*/ 74 h 105"/>
                    <a:gd name="T16" fmla="*/ 301 w 420"/>
                    <a:gd name="T17" fmla="*/ 1 h 105"/>
                    <a:gd name="T18" fmla="*/ 337 w 420"/>
                    <a:gd name="T19" fmla="*/ 32 h 105"/>
                    <a:gd name="T20" fmla="*/ 374 w 420"/>
                    <a:gd name="T21" fmla="*/ 27 h 105"/>
                    <a:gd name="T22" fmla="*/ 420 w 420"/>
                    <a:gd name="T23" fmla="*/ 6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0"/>
                    <a:gd name="T37" fmla="*/ 0 h 105"/>
                    <a:gd name="T38" fmla="*/ 420 w 420"/>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0" h="105">
                      <a:moveTo>
                        <a:pt x="0" y="105"/>
                      </a:moveTo>
                      <a:cubicBezTo>
                        <a:pt x="16" y="88"/>
                        <a:pt x="37" y="86"/>
                        <a:pt x="57" y="74"/>
                      </a:cubicBezTo>
                      <a:cubicBezTo>
                        <a:pt x="66" y="47"/>
                        <a:pt x="69" y="47"/>
                        <a:pt x="98" y="53"/>
                      </a:cubicBezTo>
                      <a:cubicBezTo>
                        <a:pt x="127" y="93"/>
                        <a:pt x="142" y="63"/>
                        <a:pt x="171" y="42"/>
                      </a:cubicBezTo>
                      <a:cubicBezTo>
                        <a:pt x="175" y="30"/>
                        <a:pt x="180" y="10"/>
                        <a:pt x="187" y="16"/>
                      </a:cubicBezTo>
                      <a:cubicBezTo>
                        <a:pt x="193" y="22"/>
                        <a:pt x="186" y="35"/>
                        <a:pt x="192" y="42"/>
                      </a:cubicBezTo>
                      <a:cubicBezTo>
                        <a:pt x="197" y="48"/>
                        <a:pt x="206" y="46"/>
                        <a:pt x="213" y="48"/>
                      </a:cubicBezTo>
                      <a:cubicBezTo>
                        <a:pt x="235" y="62"/>
                        <a:pt x="261" y="64"/>
                        <a:pt x="285" y="74"/>
                      </a:cubicBezTo>
                      <a:cubicBezTo>
                        <a:pt x="278" y="51"/>
                        <a:pt x="283" y="18"/>
                        <a:pt x="301" y="1"/>
                      </a:cubicBezTo>
                      <a:cubicBezTo>
                        <a:pt x="339" y="13"/>
                        <a:pt x="329" y="0"/>
                        <a:pt x="337" y="32"/>
                      </a:cubicBezTo>
                      <a:cubicBezTo>
                        <a:pt x="349" y="30"/>
                        <a:pt x="362" y="31"/>
                        <a:pt x="374" y="27"/>
                      </a:cubicBezTo>
                      <a:cubicBezTo>
                        <a:pt x="395" y="20"/>
                        <a:pt x="380" y="6"/>
                        <a:pt x="420" y="6"/>
                      </a:cubicBezTo>
                    </a:path>
                  </a:pathLst>
                </a:custGeom>
                <a:noFill/>
                <a:ln w="127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sp>
              <p:nvSpPr>
                <p:cNvPr id="80" name="Freeform 100"/>
                <p:cNvSpPr>
                  <a:spLocks/>
                </p:cNvSpPr>
                <p:nvPr/>
              </p:nvSpPr>
              <p:spPr bwMode="auto">
                <a:xfrm>
                  <a:off x="1593" y="3370"/>
                  <a:ext cx="425" cy="158"/>
                </a:xfrm>
                <a:custGeom>
                  <a:avLst/>
                  <a:gdLst>
                    <a:gd name="T0" fmla="*/ 0 w 408"/>
                    <a:gd name="T1" fmla="*/ 151 h 158"/>
                    <a:gd name="T2" fmla="*/ 61 w 408"/>
                    <a:gd name="T3" fmla="*/ 60 h 158"/>
                    <a:gd name="T4" fmla="*/ 252 w 408"/>
                    <a:gd name="T5" fmla="*/ 151 h 158"/>
                    <a:gd name="T6" fmla="*/ 503 w 408"/>
                    <a:gd name="T7" fmla="*/ 15 h 158"/>
                    <a:gd name="T8" fmla="*/ 566 w 408"/>
                    <a:gd name="T9" fmla="*/ 60 h 158"/>
                    <a:gd name="T10" fmla="*/ 0 60000 65536"/>
                    <a:gd name="T11" fmla="*/ 0 60000 65536"/>
                    <a:gd name="T12" fmla="*/ 0 60000 65536"/>
                    <a:gd name="T13" fmla="*/ 0 60000 65536"/>
                    <a:gd name="T14" fmla="*/ 0 60000 65536"/>
                    <a:gd name="T15" fmla="*/ 0 w 408"/>
                    <a:gd name="T16" fmla="*/ 0 h 158"/>
                    <a:gd name="T17" fmla="*/ 408 w 408"/>
                    <a:gd name="T18" fmla="*/ 158 h 158"/>
                  </a:gdLst>
                  <a:ahLst/>
                  <a:cxnLst>
                    <a:cxn ang="T10">
                      <a:pos x="T0" y="T1"/>
                    </a:cxn>
                    <a:cxn ang="T11">
                      <a:pos x="T2" y="T3"/>
                    </a:cxn>
                    <a:cxn ang="T12">
                      <a:pos x="T4" y="T5"/>
                    </a:cxn>
                    <a:cxn ang="T13">
                      <a:pos x="T6" y="T7"/>
                    </a:cxn>
                    <a:cxn ang="T14">
                      <a:pos x="T8" y="T9"/>
                    </a:cxn>
                  </a:cxnLst>
                  <a:rect l="T15" t="T16" r="T17" b="T18"/>
                  <a:pathLst>
                    <a:path w="408" h="158">
                      <a:moveTo>
                        <a:pt x="0" y="151"/>
                      </a:moveTo>
                      <a:cubicBezTo>
                        <a:pt x="7" y="105"/>
                        <a:pt x="15" y="60"/>
                        <a:pt x="45" y="60"/>
                      </a:cubicBezTo>
                      <a:cubicBezTo>
                        <a:pt x="75" y="60"/>
                        <a:pt x="128" y="158"/>
                        <a:pt x="181" y="151"/>
                      </a:cubicBezTo>
                      <a:cubicBezTo>
                        <a:pt x="234" y="144"/>
                        <a:pt x="325" y="30"/>
                        <a:pt x="363" y="15"/>
                      </a:cubicBezTo>
                      <a:cubicBezTo>
                        <a:pt x="401" y="0"/>
                        <a:pt x="404" y="30"/>
                        <a:pt x="408" y="60"/>
                      </a:cubicBezTo>
                    </a:path>
                  </a:pathLst>
                </a:custGeom>
                <a:noFill/>
                <a:ln w="12700">
                  <a:solidFill>
                    <a:srgbClr val="CC3300"/>
                  </a:solidFill>
                  <a:round/>
                  <a:headEnd/>
                  <a:tailEnd/>
                </a:ln>
                <a:extLst>
                  <a:ext uri="{909E8E84-426E-40DD-AFC4-6F175D3DCCD1}">
                    <a14:hiddenFill xmlns:a14="http://schemas.microsoft.com/office/drawing/2010/main">
                      <a:solidFill>
                        <a:srgbClr val="FFFFFF"/>
                      </a:solid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sp>
          <p:nvSpPr>
            <p:cNvPr id="73" name="Text Box 101"/>
            <p:cNvSpPr txBox="1">
              <a:spLocks noChangeArrowheads="1"/>
            </p:cNvSpPr>
            <p:nvPr/>
          </p:nvSpPr>
          <p:spPr bwMode="auto">
            <a:xfrm>
              <a:off x="1664" y="3473"/>
              <a:ext cx="536"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smtClean="0">
                  <a:ln>
                    <a:noFill/>
                  </a:ln>
                  <a:solidFill>
                    <a:srgbClr val="000000"/>
                  </a:solidFill>
                  <a:effectLst/>
                  <a:uLnTx/>
                  <a:uFillTx/>
                  <a:latin typeface="Arial" pitchFamily="34" charset="0"/>
                </a:rPr>
                <a:t>Quality-</a:t>
              </a:r>
              <a:br>
                <a:rPr kumimoji="0" lang="en-US" sz="1000" b="1" i="0" u="none" strike="noStrike" kern="0" cap="none" spc="0" normalizeH="0" baseline="0" noProof="0" smtClean="0">
                  <a:ln>
                    <a:noFill/>
                  </a:ln>
                  <a:solidFill>
                    <a:srgbClr val="000000"/>
                  </a:solidFill>
                  <a:effectLst/>
                  <a:uLnTx/>
                  <a:uFillTx/>
                  <a:latin typeface="Arial" pitchFamily="34" charset="0"/>
                </a:rPr>
              </a:br>
              <a:r>
                <a:rPr kumimoji="0" lang="en-US" sz="1000" b="1" i="0" u="none" strike="noStrike" kern="0" cap="none" spc="0" normalizeH="0" baseline="0" noProof="0" smtClean="0">
                  <a:ln>
                    <a:noFill/>
                  </a:ln>
                  <a:solidFill>
                    <a:srgbClr val="000000"/>
                  </a:solidFill>
                  <a:effectLst/>
                  <a:uLnTx/>
                  <a:uFillTx/>
                  <a:latin typeface="Arial" pitchFamily="34" charset="0"/>
                </a:rPr>
                <a:t>models</a:t>
              </a:r>
            </a:p>
          </p:txBody>
        </p:sp>
      </p:grpSp>
      <p:grpSp>
        <p:nvGrpSpPr>
          <p:cNvPr id="81" name="Group 102"/>
          <p:cNvGrpSpPr>
            <a:grpSpLocks/>
          </p:cNvGrpSpPr>
          <p:nvPr/>
        </p:nvGrpSpPr>
        <p:grpSpPr bwMode="auto">
          <a:xfrm>
            <a:off x="1482205" y="1952571"/>
            <a:ext cx="1298575" cy="2562225"/>
            <a:chOff x="621" y="1112"/>
            <a:chExt cx="929" cy="1834"/>
          </a:xfrm>
        </p:grpSpPr>
        <p:sp>
          <p:nvSpPr>
            <p:cNvPr id="82" name="Text Box 103"/>
            <p:cNvSpPr txBox="1">
              <a:spLocks noChangeArrowheads="1"/>
            </p:cNvSpPr>
            <p:nvPr/>
          </p:nvSpPr>
          <p:spPr bwMode="auto">
            <a:xfrm>
              <a:off x="748" y="2478"/>
              <a:ext cx="802"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Reuse (Models)</a:t>
              </a:r>
            </a:p>
          </p:txBody>
        </p:sp>
        <p:sp>
          <p:nvSpPr>
            <p:cNvPr id="83" name="Arc 104"/>
            <p:cNvSpPr>
              <a:spLocks/>
            </p:cNvSpPr>
            <p:nvPr/>
          </p:nvSpPr>
          <p:spPr bwMode="auto">
            <a:xfrm rot="-4898236">
              <a:off x="91" y="1642"/>
              <a:ext cx="1834" cy="774"/>
            </a:xfrm>
            <a:custGeom>
              <a:avLst/>
              <a:gdLst>
                <a:gd name="T0" fmla="*/ 0 w 42948"/>
                <a:gd name="T1" fmla="*/ 0 h 21600"/>
                <a:gd name="T2" fmla="*/ 0 w 42948"/>
                <a:gd name="T3" fmla="*/ 0 h 21600"/>
                <a:gd name="T4" fmla="*/ 0 w 42948"/>
                <a:gd name="T5" fmla="*/ 0 h 21600"/>
                <a:gd name="T6" fmla="*/ 0 60000 65536"/>
                <a:gd name="T7" fmla="*/ 0 60000 65536"/>
                <a:gd name="T8" fmla="*/ 0 60000 65536"/>
                <a:gd name="T9" fmla="*/ 0 w 42948"/>
                <a:gd name="T10" fmla="*/ 0 h 21600"/>
                <a:gd name="T11" fmla="*/ 42948 w 42948"/>
                <a:gd name="T12" fmla="*/ 21600 h 21600"/>
              </a:gdLst>
              <a:ahLst/>
              <a:cxnLst>
                <a:cxn ang="T6">
                  <a:pos x="T0" y="T1"/>
                </a:cxn>
                <a:cxn ang="T7">
                  <a:pos x="T2" y="T3"/>
                </a:cxn>
                <a:cxn ang="T8">
                  <a:pos x="T4" y="T5"/>
                </a:cxn>
              </a:cxnLst>
              <a:rect l="T9" t="T10" r="T11" b="T12"/>
              <a:pathLst>
                <a:path w="42948" h="21600" fill="none" extrusionOk="0">
                  <a:moveTo>
                    <a:pt x="-1" y="19246"/>
                  </a:moveTo>
                  <a:cubicBezTo>
                    <a:pt x="1199" y="8293"/>
                    <a:pt x="10452" y="-1"/>
                    <a:pt x="21471" y="0"/>
                  </a:cubicBezTo>
                  <a:cubicBezTo>
                    <a:pt x="32508" y="0"/>
                    <a:pt x="41771" y="8322"/>
                    <a:pt x="42947" y="19297"/>
                  </a:cubicBezTo>
                </a:path>
                <a:path w="42948" h="21600" stroke="0" extrusionOk="0">
                  <a:moveTo>
                    <a:pt x="-1" y="19246"/>
                  </a:moveTo>
                  <a:cubicBezTo>
                    <a:pt x="1199" y="8293"/>
                    <a:pt x="10452" y="-1"/>
                    <a:pt x="21471" y="0"/>
                  </a:cubicBezTo>
                  <a:cubicBezTo>
                    <a:pt x="32508" y="0"/>
                    <a:pt x="41771" y="8322"/>
                    <a:pt x="42947" y="19297"/>
                  </a:cubicBezTo>
                  <a:lnTo>
                    <a:pt x="21471" y="21600"/>
                  </a:lnTo>
                  <a:lnTo>
                    <a:pt x="-1" y="19246"/>
                  </a:lnTo>
                  <a:close/>
                </a:path>
              </a:pathLst>
            </a:custGeom>
            <a:noFill/>
            <a:ln w="19050">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vert="eaVert" wrap="none" tIns="90000" bIns="9000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84" name="Group 105"/>
          <p:cNvGrpSpPr>
            <a:grpSpLocks/>
          </p:cNvGrpSpPr>
          <p:nvPr/>
        </p:nvGrpSpPr>
        <p:grpSpPr bwMode="auto">
          <a:xfrm>
            <a:off x="5019155" y="4938659"/>
            <a:ext cx="1331912" cy="331787"/>
            <a:chOff x="3152" y="3249"/>
            <a:chExt cx="953" cy="238"/>
          </a:xfrm>
        </p:grpSpPr>
        <p:sp>
          <p:nvSpPr>
            <p:cNvPr id="85" name="Text Box 106"/>
            <p:cNvSpPr txBox="1">
              <a:spLocks noChangeArrowheads="1"/>
            </p:cNvSpPr>
            <p:nvPr/>
          </p:nvSpPr>
          <p:spPr bwMode="auto">
            <a:xfrm>
              <a:off x="3381" y="3249"/>
              <a:ext cx="47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1" u="none" strike="noStrike" kern="0" cap="none" spc="0" normalizeH="0" baseline="0" noProof="0" smtClean="0">
                  <a:ln>
                    <a:noFill/>
                  </a:ln>
                  <a:solidFill>
                    <a:srgbClr val="000000"/>
                  </a:solidFill>
                  <a:effectLst/>
                  <a:uLnTx/>
                  <a:uFillTx/>
                  <a:latin typeface="Arial" pitchFamily="34" charset="0"/>
                </a:rPr>
                <a:t>Storage</a:t>
              </a:r>
            </a:p>
          </p:txBody>
        </p:sp>
        <p:sp>
          <p:nvSpPr>
            <p:cNvPr id="86" name="Line 107"/>
            <p:cNvSpPr>
              <a:spLocks noChangeShapeType="1"/>
            </p:cNvSpPr>
            <p:nvPr/>
          </p:nvSpPr>
          <p:spPr bwMode="auto">
            <a:xfrm flipH="1">
              <a:off x="3152" y="3430"/>
              <a:ext cx="95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tIns="90000" bIns="90000"/>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87" name="Group 108"/>
          <p:cNvGrpSpPr>
            <a:grpSpLocks/>
          </p:cNvGrpSpPr>
          <p:nvPr/>
        </p:nvGrpSpPr>
        <p:grpSpPr bwMode="auto">
          <a:xfrm>
            <a:off x="7330555" y="2562171"/>
            <a:ext cx="622300" cy="601663"/>
            <a:chOff x="4950" y="1480"/>
            <a:chExt cx="445" cy="430"/>
          </a:xfrm>
        </p:grpSpPr>
        <p:sp>
          <p:nvSpPr>
            <p:cNvPr id="88" name="Oval 109"/>
            <p:cNvSpPr>
              <a:spLocks noChangeArrowheads="1"/>
            </p:cNvSpPr>
            <p:nvPr/>
          </p:nvSpPr>
          <p:spPr bwMode="auto">
            <a:xfrm>
              <a:off x="4979" y="1525"/>
              <a:ext cx="385" cy="385"/>
            </a:xfrm>
            <a:prstGeom prst="ellipse">
              <a:avLst/>
            </a:prstGeom>
            <a:solidFill>
              <a:srgbClr val="FF9933"/>
            </a:solidFill>
            <a:ln w="19050">
              <a:solidFill>
                <a:srgbClr val="CC6600"/>
              </a:solidFill>
              <a:round/>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000" b="1" i="0" u="none" strike="noStrike" kern="0" cap="none" spc="0" normalizeH="0" baseline="0" noProof="0" smtClean="0">
                <a:ln>
                  <a:noFill/>
                </a:ln>
                <a:solidFill>
                  <a:srgbClr val="000000"/>
                </a:solidFill>
                <a:effectLst/>
                <a:uLnTx/>
                <a:uFillTx/>
                <a:latin typeface="Arial" pitchFamily="34" charset="0"/>
              </a:endParaRPr>
            </a:p>
          </p:txBody>
        </p:sp>
        <p:sp>
          <p:nvSpPr>
            <p:cNvPr id="89" name="Text Box 110"/>
            <p:cNvSpPr txBox="1">
              <a:spLocks noChangeArrowheads="1"/>
            </p:cNvSpPr>
            <p:nvPr/>
          </p:nvSpPr>
          <p:spPr bwMode="auto">
            <a:xfrm>
              <a:off x="4950" y="1480"/>
              <a:ext cx="445" cy="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90000" bIns="900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SW-</a:t>
              </a:r>
              <a:br>
                <a:rPr kumimoji="0" lang="en-US" sz="900" b="1" i="0" u="none" strike="noStrike" kern="0" cap="none" spc="0" normalizeH="0" baseline="0" noProof="0" smtClean="0">
                  <a:ln>
                    <a:noFill/>
                  </a:ln>
                  <a:solidFill>
                    <a:srgbClr val="000000"/>
                  </a:solidFill>
                  <a:effectLst/>
                  <a:uLnTx/>
                  <a:uFillTx/>
                  <a:latin typeface="Arial" pitchFamily="34" charset="0"/>
                </a:rPr>
              </a:br>
              <a:r>
                <a:rPr kumimoji="0" lang="en-US" sz="900" b="1" i="0" u="none" strike="noStrike" kern="0" cap="none" spc="0" normalizeH="0" baseline="0" noProof="0" smtClean="0">
                  <a:ln>
                    <a:noFill/>
                  </a:ln>
                  <a:solidFill>
                    <a:srgbClr val="000000"/>
                  </a:solidFill>
                  <a:effectLst/>
                  <a:uLnTx/>
                  <a:uFillTx/>
                  <a:latin typeface="Arial" pitchFamily="34" charset="0"/>
                </a:rPr>
                <a:t>System/</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900" b="1" i="0" u="none" strike="noStrike" kern="0" cap="none" spc="0" normalizeH="0" baseline="0" noProof="0" smtClean="0">
                  <a:ln>
                    <a:noFill/>
                  </a:ln>
                  <a:solidFill>
                    <a:srgbClr val="000000"/>
                  </a:solidFill>
                  <a:effectLst/>
                  <a:uLnTx/>
                  <a:uFillTx/>
                  <a:latin typeface="Arial" pitchFamily="34" charset="0"/>
                </a:rPr>
                <a:t>Product</a:t>
              </a:r>
            </a:p>
          </p:txBody>
        </p:sp>
      </p:grpSp>
      <p:sp>
        <p:nvSpPr>
          <p:cNvPr id="90" name="Rectangle 111"/>
          <p:cNvSpPr>
            <a:spLocks noChangeArrowheads="1"/>
          </p:cNvSpPr>
          <p:nvPr/>
        </p:nvSpPr>
        <p:spPr bwMode="auto">
          <a:xfrm>
            <a:off x="2801417" y="3192409"/>
            <a:ext cx="4373563" cy="223837"/>
          </a:xfrm>
          <a:prstGeom prst="rect">
            <a:avLst/>
          </a:prstGeom>
          <a:solidFill>
            <a:srgbClr val="CCFFFF"/>
          </a:solidFill>
          <a:ln w="12700">
            <a:solidFill>
              <a:srgbClr val="000000"/>
            </a:solidFill>
            <a:miter lim="800000"/>
            <a:headEnd/>
            <a:tailEnd/>
          </a:ln>
        </p:spPr>
        <p:txBody>
          <a:bodyPr wrap="none"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1" i="0" u="none" strike="noStrike" kern="0" cap="none" spc="0" normalizeH="0" baseline="0" noProof="0" dirty="0" smtClean="0">
                <a:ln>
                  <a:noFill/>
                </a:ln>
                <a:solidFill>
                  <a:srgbClr val="000000"/>
                </a:solidFill>
                <a:effectLst/>
                <a:uLnTx/>
                <a:uFillTx/>
                <a:latin typeface="Arial" pitchFamily="34" charset="0"/>
              </a:rPr>
              <a:t>Quality Assurance</a:t>
            </a:r>
          </a:p>
        </p:txBody>
      </p:sp>
      <p:sp>
        <p:nvSpPr>
          <p:cNvPr id="96" name="AutoShape 118"/>
          <p:cNvSpPr>
            <a:spLocks noChangeArrowheads="1"/>
          </p:cNvSpPr>
          <p:nvPr/>
        </p:nvSpPr>
        <p:spPr bwMode="auto">
          <a:xfrm>
            <a:off x="5005632" y="1353367"/>
            <a:ext cx="2825324" cy="451308"/>
          </a:xfrm>
          <a:prstGeom prst="foldedCorner">
            <a:avLst>
              <a:gd name="adj" fmla="val 17435"/>
            </a:avLst>
          </a:prstGeom>
          <a:solidFill>
            <a:srgbClr val="FFCC66"/>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rPr>
              <a:t>Process Modeling</a:t>
            </a:r>
            <a:r>
              <a:rPr kumimoji="0" lang="en-US" sz="1400" b="1" i="0" u="none" strike="noStrike" kern="0" cap="none" spc="0" normalizeH="0" noProof="0" dirty="0" smtClean="0">
                <a:ln>
                  <a:noFill/>
                </a:ln>
                <a:solidFill>
                  <a:srgbClr val="000000"/>
                </a:solidFill>
                <a:effectLst/>
                <a:uLnTx/>
                <a:uFillTx/>
                <a:latin typeface="Arial" pitchFamily="34" charset="0"/>
              </a:rPr>
              <a:t> (MVP-L)</a:t>
            </a:r>
            <a:endParaRPr kumimoji="0" lang="en-US" sz="1400" b="1" i="0" u="none" strike="noStrike" kern="0" cap="none" spc="0" normalizeH="0" baseline="0" noProof="0" dirty="0" smtClean="0">
              <a:ln>
                <a:noFill/>
              </a:ln>
              <a:solidFill>
                <a:srgbClr val="000000"/>
              </a:solidFill>
              <a:effectLst/>
              <a:uLnTx/>
              <a:uFillTx/>
              <a:latin typeface="Arial" pitchFamily="34" charset="0"/>
            </a:endParaRPr>
          </a:p>
          <a:p>
            <a:pPr marL="0" marR="0" lvl="0" indent="0" algn="ctr" defTabSz="914400" eaLnBrk="0" fontAlgn="base" latinLnBrk="0" hangingPunct="0">
              <a:lnSpc>
                <a:spcPct val="100000"/>
              </a:lnSpc>
              <a:spcBef>
                <a:spcPct val="0"/>
              </a:spcBef>
              <a:spcAft>
                <a:spcPct val="0"/>
              </a:spcAft>
              <a:buClrTx/>
              <a:buSzTx/>
              <a:buFontTx/>
              <a:buNone/>
              <a:tabLst/>
              <a:defRPr/>
            </a:pPr>
            <a:r>
              <a:rPr lang="en-US" sz="1400" b="1" kern="0" dirty="0" err="1" smtClean="0">
                <a:solidFill>
                  <a:srgbClr val="000000"/>
                </a:solidFill>
                <a:latin typeface="Arial" pitchFamily="34" charset="0"/>
              </a:rPr>
              <a:t>Req-Mgmt</a:t>
            </a:r>
            <a:endParaRPr kumimoji="0" lang="en-US" sz="1400" b="1" i="0" u="none" strike="noStrike" kern="0" cap="none" spc="0" normalizeH="0" baseline="0" noProof="0" dirty="0" smtClean="0">
              <a:ln>
                <a:noFill/>
              </a:ln>
              <a:solidFill>
                <a:srgbClr val="000000"/>
              </a:solidFill>
              <a:effectLst/>
              <a:uLnTx/>
              <a:uFillTx/>
              <a:latin typeface="Arial" pitchFamily="34" charset="0"/>
            </a:endParaRPr>
          </a:p>
        </p:txBody>
      </p:sp>
      <p:sp>
        <p:nvSpPr>
          <p:cNvPr id="97" name="AutoShape 119"/>
          <p:cNvSpPr>
            <a:spLocks noChangeArrowheads="1"/>
          </p:cNvSpPr>
          <p:nvPr/>
        </p:nvSpPr>
        <p:spPr bwMode="auto">
          <a:xfrm>
            <a:off x="7417596" y="3495740"/>
            <a:ext cx="1154182" cy="497830"/>
          </a:xfrm>
          <a:prstGeom prst="foldedCorner">
            <a:avLst>
              <a:gd name="adj" fmla="val 17435"/>
            </a:avLst>
          </a:prstGeom>
          <a:solidFill>
            <a:srgbClr val="FFCC66"/>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lang="en-US" sz="1400" b="1" kern="0" dirty="0" smtClean="0">
                <a:solidFill>
                  <a:srgbClr val="000000"/>
                </a:solidFill>
                <a:latin typeface="Arial" pitchFamily="34" charset="0"/>
              </a:rPr>
              <a:t>Version </a:t>
            </a:r>
            <a:r>
              <a:rPr lang="en-US" sz="1400" b="1" kern="0" dirty="0" err="1" smtClean="0">
                <a:solidFill>
                  <a:srgbClr val="000000"/>
                </a:solidFill>
                <a:latin typeface="Arial" pitchFamily="34" charset="0"/>
              </a:rPr>
              <a:t>Mgmt</a:t>
            </a:r>
            <a:endParaRPr kumimoji="0" lang="en-US" sz="1400" b="1" i="0" u="none" strike="noStrike" kern="0" cap="none" spc="0" normalizeH="0" baseline="0" noProof="0" dirty="0" smtClean="0">
              <a:ln>
                <a:noFill/>
              </a:ln>
              <a:solidFill>
                <a:srgbClr val="000000"/>
              </a:solidFill>
              <a:effectLst/>
              <a:uLnTx/>
              <a:uFillTx/>
              <a:latin typeface="Arial" pitchFamily="34" charset="0"/>
            </a:endParaRPr>
          </a:p>
        </p:txBody>
      </p:sp>
      <p:sp>
        <p:nvSpPr>
          <p:cNvPr id="98" name="AutoShape 118"/>
          <p:cNvSpPr>
            <a:spLocks noChangeArrowheads="1"/>
          </p:cNvSpPr>
          <p:nvPr/>
        </p:nvSpPr>
        <p:spPr bwMode="auto">
          <a:xfrm>
            <a:off x="2537892" y="2215818"/>
            <a:ext cx="1300742" cy="436036"/>
          </a:xfrm>
          <a:prstGeom prst="foldedCorner">
            <a:avLst>
              <a:gd name="adj" fmla="val 17435"/>
            </a:avLst>
          </a:prstGeom>
          <a:solidFill>
            <a:srgbClr val="FFCC66"/>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400" b="1" i="0" u="none" strike="noStrike" kern="0" cap="none" spc="0" normalizeH="0" baseline="0" noProof="0" dirty="0" err="1" smtClean="0">
                <a:ln>
                  <a:noFill/>
                </a:ln>
                <a:solidFill>
                  <a:srgbClr val="000000"/>
                </a:solidFill>
                <a:effectLst/>
                <a:uLnTx/>
                <a:uFillTx/>
                <a:latin typeface="Arial" pitchFamily="34" charset="0"/>
              </a:rPr>
              <a:t>mConcAppt</a:t>
            </a:r>
            <a:endParaRPr kumimoji="0" lang="en-US" sz="1400" b="1" i="0" u="none" strike="noStrike" kern="0" cap="none" spc="0" normalizeH="0" baseline="0" noProof="0" dirty="0" smtClean="0">
              <a:ln>
                <a:noFill/>
              </a:ln>
              <a:solidFill>
                <a:srgbClr val="000000"/>
              </a:solidFill>
              <a:effectLst/>
              <a:uLnTx/>
              <a:uFillTx/>
              <a:latin typeface="Arial" pitchFamily="34" charset="0"/>
            </a:endParaRPr>
          </a:p>
        </p:txBody>
      </p:sp>
      <p:sp>
        <p:nvSpPr>
          <p:cNvPr id="100" name="AutoShape 118"/>
          <p:cNvSpPr>
            <a:spLocks noChangeArrowheads="1"/>
          </p:cNvSpPr>
          <p:nvPr/>
        </p:nvSpPr>
        <p:spPr bwMode="auto">
          <a:xfrm>
            <a:off x="5721244" y="2042466"/>
            <a:ext cx="1179206" cy="423844"/>
          </a:xfrm>
          <a:prstGeom prst="foldedCorner">
            <a:avLst>
              <a:gd name="adj" fmla="val 17435"/>
            </a:avLst>
          </a:prstGeom>
          <a:solidFill>
            <a:srgbClr val="FFCC66"/>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rPr>
              <a:t>Stepwise</a:t>
            </a:r>
            <a:r>
              <a:rPr kumimoji="0" lang="en-US" sz="1400" b="1" i="0" u="none" strike="noStrike" kern="0" cap="none" spc="0" normalizeH="0" noProof="0" dirty="0" smtClean="0">
                <a:ln>
                  <a:noFill/>
                </a:ln>
                <a:solidFill>
                  <a:srgbClr val="000000"/>
                </a:solidFill>
                <a:effectLst/>
                <a:uLnTx/>
                <a:uFillTx/>
                <a:latin typeface="Arial" pitchFamily="34" charset="0"/>
              </a:rPr>
              <a:t> Abstraction</a:t>
            </a:r>
            <a:endParaRPr kumimoji="0" lang="en-US" sz="1400" b="1" i="0" u="none" strike="noStrike" kern="0" cap="none" spc="0" normalizeH="0" baseline="0" noProof="0" dirty="0" smtClean="0">
              <a:ln>
                <a:noFill/>
              </a:ln>
              <a:solidFill>
                <a:srgbClr val="000000"/>
              </a:solidFill>
              <a:effectLst/>
              <a:uLnTx/>
              <a:uFillTx/>
              <a:latin typeface="Arial" pitchFamily="34" charset="0"/>
            </a:endParaRPr>
          </a:p>
        </p:txBody>
      </p:sp>
      <p:sp>
        <p:nvSpPr>
          <p:cNvPr id="101" name="AutoShape 118"/>
          <p:cNvSpPr>
            <a:spLocks noChangeArrowheads="1"/>
          </p:cNvSpPr>
          <p:nvPr/>
        </p:nvSpPr>
        <p:spPr bwMode="auto">
          <a:xfrm>
            <a:off x="4677710" y="3449323"/>
            <a:ext cx="1366000" cy="397661"/>
          </a:xfrm>
          <a:prstGeom prst="foldedCorner">
            <a:avLst>
              <a:gd name="adj" fmla="val 17435"/>
            </a:avLst>
          </a:prstGeom>
          <a:solidFill>
            <a:srgbClr val="FFCC66"/>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rPr>
              <a:t>Inspections with PBR</a:t>
            </a:r>
          </a:p>
        </p:txBody>
      </p:sp>
      <p:cxnSp>
        <p:nvCxnSpPr>
          <p:cNvPr id="104" name="Gerader Verbinder 103"/>
          <p:cNvCxnSpPr/>
          <p:nvPr/>
        </p:nvCxnSpPr>
        <p:spPr>
          <a:xfrm flipH="1">
            <a:off x="5693252" y="2467328"/>
            <a:ext cx="36570" cy="192785"/>
          </a:xfrm>
          <a:prstGeom prst="line">
            <a:avLst/>
          </a:prstGeom>
          <a:ln>
            <a:solidFill>
              <a:srgbClr val="FFCC66"/>
            </a:solidFill>
          </a:ln>
        </p:spPr>
        <p:style>
          <a:lnRef idx="2">
            <a:schemeClr val="accent1"/>
          </a:lnRef>
          <a:fillRef idx="0">
            <a:schemeClr val="accent1"/>
          </a:fillRef>
          <a:effectRef idx="1">
            <a:schemeClr val="accent1"/>
          </a:effectRef>
          <a:fontRef idx="minor">
            <a:schemeClr val="tx1"/>
          </a:fontRef>
        </p:style>
      </p:cxnSp>
      <p:sp>
        <p:nvSpPr>
          <p:cNvPr id="105" name="Rechteck 90"/>
          <p:cNvSpPr/>
          <p:nvPr/>
        </p:nvSpPr>
        <p:spPr>
          <a:xfrm>
            <a:off x="2947133"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RE</a:t>
            </a:r>
            <a:r>
              <a:rPr lang="en-US" sz="1600" dirty="0"/>
              <a:t> </a:t>
            </a:r>
            <a:r>
              <a:rPr lang="en-US" sz="1600" dirty="0" smtClean="0"/>
              <a:t>/ ID</a:t>
            </a:r>
          </a:p>
        </p:txBody>
      </p:sp>
      <p:sp>
        <p:nvSpPr>
          <p:cNvPr id="106" name="Rechteck 91"/>
          <p:cNvSpPr/>
          <p:nvPr/>
        </p:nvSpPr>
        <p:spPr>
          <a:xfrm>
            <a:off x="5174589"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a:t>
            </a:r>
            <a:endParaRPr lang="en-US" dirty="0"/>
          </a:p>
        </p:txBody>
      </p:sp>
      <p:sp>
        <p:nvSpPr>
          <p:cNvPr id="107" name="Rechteck 92"/>
          <p:cNvSpPr/>
          <p:nvPr/>
        </p:nvSpPr>
        <p:spPr>
          <a:xfrm>
            <a:off x="6288318"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Test</a:t>
            </a:r>
            <a:endParaRPr lang="en-US" dirty="0"/>
          </a:p>
        </p:txBody>
      </p:sp>
      <p:cxnSp>
        <p:nvCxnSpPr>
          <p:cNvPr id="108" name="Gerade Verbindung mit Pfeil 94"/>
          <p:cNvCxnSpPr>
            <a:stCxn id="106" idx="3"/>
            <a:endCxn id="107" idx="1"/>
          </p:cNvCxnSpPr>
          <p:nvPr/>
        </p:nvCxnSpPr>
        <p:spPr>
          <a:xfrm>
            <a:off x="5979786" y="2871598"/>
            <a:ext cx="30853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9" name="Rechteck 91"/>
          <p:cNvSpPr/>
          <p:nvPr/>
        </p:nvSpPr>
        <p:spPr>
          <a:xfrm>
            <a:off x="4060861" y="2644878"/>
            <a:ext cx="805197" cy="4534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AD</a:t>
            </a:r>
            <a:endParaRPr lang="en-US" dirty="0"/>
          </a:p>
        </p:txBody>
      </p:sp>
      <p:cxnSp>
        <p:nvCxnSpPr>
          <p:cNvPr id="110" name="Gerade Verbindung mit Pfeil 94"/>
          <p:cNvCxnSpPr>
            <a:stCxn id="109" idx="3"/>
            <a:endCxn id="106" idx="1"/>
          </p:cNvCxnSpPr>
          <p:nvPr/>
        </p:nvCxnSpPr>
        <p:spPr>
          <a:xfrm>
            <a:off x="4866058" y="2871598"/>
            <a:ext cx="30853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1" name="Gerade Verbindung mit Pfeil 94"/>
          <p:cNvCxnSpPr>
            <a:stCxn id="105" idx="3"/>
            <a:endCxn id="109" idx="1"/>
          </p:cNvCxnSpPr>
          <p:nvPr/>
        </p:nvCxnSpPr>
        <p:spPr>
          <a:xfrm>
            <a:off x="3752330" y="2871598"/>
            <a:ext cx="30853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9" name="AutoShape 118"/>
          <p:cNvSpPr>
            <a:spLocks noChangeArrowheads="1"/>
          </p:cNvSpPr>
          <p:nvPr/>
        </p:nvSpPr>
        <p:spPr bwMode="auto">
          <a:xfrm>
            <a:off x="6206853" y="3062234"/>
            <a:ext cx="851679" cy="272556"/>
          </a:xfrm>
          <a:prstGeom prst="foldedCorner">
            <a:avLst>
              <a:gd name="adj" fmla="val 17435"/>
            </a:avLst>
          </a:prstGeom>
          <a:solidFill>
            <a:srgbClr val="FFCC66"/>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lang="en-US" sz="1400" b="1" kern="0" dirty="0" smtClean="0">
                <a:solidFill>
                  <a:srgbClr val="000000"/>
                </a:solidFill>
                <a:latin typeface="Arial" pitchFamily="34" charset="0"/>
              </a:rPr>
              <a:t>Testing</a:t>
            </a:r>
            <a:endParaRPr kumimoji="0" lang="en-US" sz="1400" b="1" i="0" u="none" strike="noStrike" kern="0" cap="none" spc="0" normalizeH="0" baseline="0" noProof="0" dirty="0" smtClean="0">
              <a:ln>
                <a:noFill/>
              </a:ln>
              <a:solidFill>
                <a:srgbClr val="000000"/>
              </a:solidFill>
              <a:effectLst/>
              <a:uLnTx/>
              <a:uFillTx/>
              <a:latin typeface="Arial" pitchFamily="34" charset="0"/>
            </a:endParaRPr>
          </a:p>
        </p:txBody>
      </p:sp>
      <p:sp>
        <p:nvSpPr>
          <p:cNvPr id="102" name="AutoShape 118"/>
          <p:cNvSpPr>
            <a:spLocks noChangeArrowheads="1"/>
          </p:cNvSpPr>
          <p:nvPr/>
        </p:nvSpPr>
        <p:spPr bwMode="auto">
          <a:xfrm>
            <a:off x="4664164" y="3025127"/>
            <a:ext cx="702812" cy="296464"/>
          </a:xfrm>
          <a:prstGeom prst="foldedCorner">
            <a:avLst>
              <a:gd name="adj" fmla="val 17435"/>
            </a:avLst>
          </a:prstGeom>
          <a:solidFill>
            <a:srgbClr val="FFCC66"/>
          </a:solidFill>
          <a:ln w="19050">
            <a:solidFill>
              <a:srgbClr val="969696"/>
            </a:solidFill>
            <a:round/>
            <a:headEnd/>
            <a:tailEnd/>
          </a:ln>
          <a:effectLst>
            <a:outerShdw dist="107763" dir="13500000" algn="ctr" rotWithShape="0">
              <a:srgbClr val="969696">
                <a:alpha val="50000"/>
              </a:srgbClr>
            </a:outerShdw>
          </a:effectLst>
        </p:spPr>
        <p:txBody>
          <a:bodyPr tIns="90000" bIns="9000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rPr>
              <a:t>MIL</a:t>
            </a:r>
          </a:p>
        </p:txBody>
      </p:sp>
      <p:sp>
        <p:nvSpPr>
          <p:cNvPr id="112" name="TextBox 111"/>
          <p:cNvSpPr txBox="1"/>
          <p:nvPr/>
        </p:nvSpPr>
        <p:spPr>
          <a:xfrm>
            <a:off x="5018991" y="6129248"/>
            <a:ext cx="3106901" cy="738664"/>
          </a:xfrm>
          <a:prstGeom prst="rect">
            <a:avLst/>
          </a:prstGeom>
          <a:noFill/>
        </p:spPr>
        <p:txBody>
          <a:bodyPr wrap="square" rtlCol="0">
            <a:spAutoFit/>
          </a:bodyPr>
          <a:lstStyle/>
          <a:p>
            <a:r>
              <a:rPr lang="de-DE" sz="1050" dirty="0" smtClean="0"/>
              <a:t>RE: </a:t>
            </a:r>
            <a:r>
              <a:rPr lang="de-DE" sz="1050" dirty="0" err="1" smtClean="0"/>
              <a:t>Requirements</a:t>
            </a:r>
            <a:r>
              <a:rPr lang="de-DE" sz="1050" dirty="0" smtClean="0"/>
              <a:t> Engineering</a:t>
            </a:r>
          </a:p>
          <a:p>
            <a:r>
              <a:rPr lang="de-DE" sz="1050" dirty="0" smtClean="0"/>
              <a:t>ID: Interaction Design</a:t>
            </a:r>
          </a:p>
          <a:p>
            <a:r>
              <a:rPr lang="de-DE" sz="1050" dirty="0" smtClean="0"/>
              <a:t>AD: </a:t>
            </a:r>
            <a:r>
              <a:rPr lang="de-DE" sz="1050" dirty="0" err="1" smtClean="0"/>
              <a:t>Architecture</a:t>
            </a:r>
            <a:r>
              <a:rPr lang="de-DE" sz="1050" dirty="0" smtClean="0"/>
              <a:t> Design</a:t>
            </a:r>
          </a:p>
          <a:p>
            <a:r>
              <a:rPr lang="de-DE" sz="1050" dirty="0" smtClean="0"/>
              <a:t>CO: </a:t>
            </a:r>
            <a:r>
              <a:rPr lang="de-DE" sz="1050" dirty="0" err="1" smtClean="0"/>
              <a:t>Coding</a:t>
            </a:r>
            <a:endParaRPr lang="de-DE" sz="1050" dirty="0"/>
          </a:p>
        </p:txBody>
      </p:sp>
    </p:spTree>
    <p:extLst>
      <p:ext uri="{BB962C8B-B14F-4D97-AF65-F5344CB8AC3E}">
        <p14:creationId xmlns:p14="http://schemas.microsoft.com/office/powerpoint/2010/main" val="1967221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linds(horizontal)">
                                      <p:cBhvr>
                                        <p:cTn id="7" dur="500"/>
                                        <p:tgtEl>
                                          <p:spTgt spid="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7"/>
                                        </p:tgtEl>
                                        <p:attrNameLst>
                                          <p:attrName>style.visibility</p:attrName>
                                        </p:attrNameLst>
                                      </p:cBhvr>
                                      <p:to>
                                        <p:strVal val="visible"/>
                                      </p:to>
                                    </p:set>
                                    <p:animEffect transition="in" filter="blinds(horizontal)">
                                      <p:cBhvr>
                                        <p:cTn id="12" dur="500"/>
                                        <p:tgtEl>
                                          <p:spTgt spid="9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blinds(horizontal)">
                                      <p:cBhvr>
                                        <p:cTn id="17" dur="500"/>
                                        <p:tgtEl>
                                          <p:spTgt spid="9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linds(horizontal)">
                                      <p:cBhvr>
                                        <p:cTn id="22" dur="500"/>
                                        <p:tgtEl>
                                          <p:spTgt spid="9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blinds(horizontal)">
                                      <p:cBhvr>
                                        <p:cTn id="27" dur="500"/>
                                        <p:tgtEl>
                                          <p:spTgt spid="100"/>
                                        </p:tgtEl>
                                      </p:cBhvr>
                                    </p:animEffect>
                                  </p:childTnLst>
                                </p:cTn>
                              </p:par>
                              <p:par>
                                <p:cTn id="28" presetID="10" presetClass="entr" presetSubtype="0" fill="hold" nodeType="withEffect">
                                  <p:stCondLst>
                                    <p:cond delay="0"/>
                                  </p:stCondLst>
                                  <p:childTnLst>
                                    <p:set>
                                      <p:cBhvr>
                                        <p:cTn id="29" dur="1" fill="hold">
                                          <p:stCondLst>
                                            <p:cond delay="0"/>
                                          </p:stCondLst>
                                        </p:cTn>
                                        <p:tgtEl>
                                          <p:spTgt spid="104"/>
                                        </p:tgtEl>
                                        <p:attrNameLst>
                                          <p:attrName>style.visibility</p:attrName>
                                        </p:attrNameLst>
                                      </p:cBhvr>
                                      <p:to>
                                        <p:strVal val="visible"/>
                                      </p:to>
                                    </p:set>
                                    <p:animEffect transition="in" filter="fade">
                                      <p:cBhvr>
                                        <p:cTn id="30" dur="500"/>
                                        <p:tgtEl>
                                          <p:spTgt spid="10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blinds(horizontal)">
                                      <p:cBhvr>
                                        <p:cTn id="35" dur="500"/>
                                        <p:tgtEl>
                                          <p:spTgt spid="101"/>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blinds(horizontal)">
                                      <p:cBhvr>
                                        <p:cTn id="40"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animBg="1"/>
      <p:bldP spid="98" grpId="0" animBg="1"/>
      <p:bldP spid="100" grpId="0" animBg="1"/>
      <p:bldP spid="101" grpId="0" animBg="1"/>
      <p:bldP spid="99" grpId="0" animBg="1"/>
      <p:bldP spid="102" grpId="0" animBg="1"/>
    </p:bldLst>
  </p:timing>
</p:sld>
</file>

<file path=ppt/theme/theme1.xml><?xml version="1.0" encoding="utf-8"?>
<a:theme xmlns:a="http://schemas.openxmlformats.org/drawingml/2006/main" name="AGSE 201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AGSE 2013</Template>
  <TotalTime>0</TotalTime>
  <Words>1003</Words>
  <Application>Microsoft Office PowerPoint</Application>
  <PresentationFormat>Bildschirmpräsentation (4:3)</PresentationFormat>
  <Paragraphs>456</Paragraphs>
  <Slides>24</Slides>
  <Notes>13</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24</vt:i4>
      </vt:variant>
    </vt:vector>
  </HeadingPairs>
  <TitlesOfParts>
    <vt:vector size="31" baseType="lpstr">
      <vt:lpstr>ＭＳ Ｐゴシック</vt:lpstr>
      <vt:lpstr>Arial</vt:lpstr>
      <vt:lpstr>Calibri</vt:lpstr>
      <vt:lpstr>Myriad Pro</vt:lpstr>
      <vt:lpstr>Verdana</vt:lpstr>
      <vt:lpstr>Wingdings</vt:lpstr>
      <vt:lpstr>AGSE 2013</vt:lpstr>
      <vt:lpstr>PowerPoint-Präsentation</vt:lpstr>
      <vt:lpstr>Organizer</vt:lpstr>
      <vt:lpstr>Topics </vt:lpstr>
      <vt:lpstr>Goal</vt:lpstr>
      <vt:lpstr>Goal</vt:lpstr>
      <vt:lpstr>Project</vt:lpstr>
      <vt:lpstr>Bürgerbus Weilerbach </vt:lpstr>
      <vt:lpstr>Applied Techniques</vt:lpstr>
      <vt:lpstr>Applied Techniques</vt:lpstr>
      <vt:lpstr>Applied Techniques</vt:lpstr>
      <vt:lpstr>Supervision</vt:lpstr>
      <vt:lpstr>Infrastructure</vt:lpstr>
      <vt:lpstr>Project Management</vt:lpstr>
      <vt:lpstr>Project Management</vt:lpstr>
      <vt:lpstr>Workflow (1)</vt:lpstr>
      <vt:lpstr>Workflow (2)</vt:lpstr>
      <vt:lpstr>Requirements Engineering &amp; Interaction Design</vt:lpstr>
      <vt:lpstr>Architecture</vt:lpstr>
      <vt:lpstr>Coding</vt:lpstr>
      <vt:lpstr>Testing</vt:lpstr>
      <vt:lpstr>Your work</vt:lpstr>
      <vt:lpstr>Your Names</vt:lpstr>
      <vt:lpstr>Next steps</vt:lpstr>
      <vt:lpstr>Workshop </vt:lpstr>
    </vt:vector>
  </TitlesOfParts>
  <Company>IESE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Liliana Guzman</dc:creator>
  <cp:lastModifiedBy>Christian Wolschke</cp:lastModifiedBy>
  <cp:revision>1078</cp:revision>
  <cp:lastPrinted>2016-01-21T15:59:38Z</cp:lastPrinted>
  <dcterms:created xsi:type="dcterms:W3CDTF">2013-02-14T12:18:05Z</dcterms:created>
  <dcterms:modified xsi:type="dcterms:W3CDTF">2016-04-18T05:52:35Z</dcterms:modified>
</cp:coreProperties>
</file>